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2.jpg" ContentType="image/jpeg"/>
  <Override PartName="/ppt/media/image3.jp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7" r:id="rId3"/>
    <p:sldId id="288" r:id="rId4"/>
    <p:sldId id="257" r:id="rId5"/>
    <p:sldId id="282" r:id="rId6"/>
    <p:sldId id="296" r:id="rId7"/>
    <p:sldId id="297" r:id="rId8"/>
    <p:sldId id="290" r:id="rId9"/>
    <p:sldId id="293" r:id="rId10"/>
    <p:sldId id="295" r:id="rId11"/>
    <p:sldId id="294" r:id="rId12"/>
    <p:sldId id="292" r:id="rId13"/>
  </p:sldIdLst>
  <p:sldSz cx="15544800" cy="10058400"/>
  <p:notesSz cx="155448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9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49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R</a:t>
            </a:r>
            <a:r>
              <a:rPr spc="5" dirty="0"/>
              <a:t>A</a:t>
            </a:r>
            <a:r>
              <a:rPr spc="-20" dirty="0"/>
              <a:t>M</a:t>
            </a:r>
            <a:r>
              <a:rPr dirty="0"/>
              <a:t>S</a:t>
            </a:r>
            <a:r>
              <a:rPr spc="10" dirty="0"/>
              <a:t>E</a:t>
            </a:r>
            <a:r>
              <a:rPr dirty="0"/>
              <a:t>Y</a:t>
            </a:r>
            <a:r>
              <a:rPr spc="-15" dirty="0"/>
              <a:t> </a:t>
            </a:r>
            <a:r>
              <a:rPr dirty="0"/>
              <a:t>C</a:t>
            </a:r>
            <a:r>
              <a:rPr spc="-5" dirty="0"/>
              <a:t>O</a:t>
            </a:r>
            <a:r>
              <a:rPr dirty="0"/>
              <a:t>U</a:t>
            </a:r>
            <a:r>
              <a:rPr spc="5" dirty="0"/>
              <a:t>N</a:t>
            </a:r>
            <a:r>
              <a:rPr dirty="0"/>
              <a:t>TY   </a:t>
            </a:r>
            <a:r>
              <a:rPr spc="-10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R</a:t>
            </a:r>
            <a:r>
              <a:rPr spc="5" dirty="0"/>
              <a:t>A</a:t>
            </a:r>
            <a:r>
              <a:rPr spc="-20" dirty="0"/>
              <a:t>M</a:t>
            </a:r>
            <a:r>
              <a:rPr dirty="0"/>
              <a:t>S</a:t>
            </a:r>
            <a:r>
              <a:rPr spc="10" dirty="0"/>
              <a:t>E</a:t>
            </a:r>
            <a:r>
              <a:rPr dirty="0"/>
              <a:t>Y</a:t>
            </a:r>
            <a:r>
              <a:rPr spc="-15" dirty="0"/>
              <a:t> </a:t>
            </a:r>
            <a:r>
              <a:rPr dirty="0"/>
              <a:t>C</a:t>
            </a:r>
            <a:r>
              <a:rPr spc="-5" dirty="0"/>
              <a:t>O</a:t>
            </a:r>
            <a:r>
              <a:rPr dirty="0"/>
              <a:t>U</a:t>
            </a:r>
            <a:r>
              <a:rPr spc="5" dirty="0"/>
              <a:t>N</a:t>
            </a:r>
            <a:r>
              <a:rPr dirty="0"/>
              <a:t>TY   </a:t>
            </a:r>
            <a:r>
              <a:rPr spc="-10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R</a:t>
            </a:r>
            <a:r>
              <a:rPr spc="5" dirty="0"/>
              <a:t>A</a:t>
            </a:r>
            <a:r>
              <a:rPr spc="-20" dirty="0"/>
              <a:t>M</a:t>
            </a:r>
            <a:r>
              <a:rPr dirty="0"/>
              <a:t>S</a:t>
            </a:r>
            <a:r>
              <a:rPr spc="10" dirty="0"/>
              <a:t>E</a:t>
            </a:r>
            <a:r>
              <a:rPr dirty="0"/>
              <a:t>Y</a:t>
            </a:r>
            <a:r>
              <a:rPr spc="-15" dirty="0"/>
              <a:t> </a:t>
            </a:r>
            <a:r>
              <a:rPr dirty="0"/>
              <a:t>C</a:t>
            </a:r>
            <a:r>
              <a:rPr spc="-5" dirty="0"/>
              <a:t>O</a:t>
            </a:r>
            <a:r>
              <a:rPr dirty="0"/>
              <a:t>U</a:t>
            </a:r>
            <a:r>
              <a:rPr spc="5" dirty="0"/>
              <a:t>N</a:t>
            </a:r>
            <a:r>
              <a:rPr dirty="0"/>
              <a:t>TY   </a:t>
            </a:r>
            <a:r>
              <a:rPr spc="-10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R</a:t>
            </a:r>
            <a:r>
              <a:rPr spc="5" dirty="0"/>
              <a:t>A</a:t>
            </a:r>
            <a:r>
              <a:rPr spc="-20" dirty="0"/>
              <a:t>M</a:t>
            </a:r>
            <a:r>
              <a:rPr dirty="0"/>
              <a:t>S</a:t>
            </a:r>
            <a:r>
              <a:rPr spc="10" dirty="0"/>
              <a:t>E</a:t>
            </a:r>
            <a:r>
              <a:rPr dirty="0"/>
              <a:t>Y</a:t>
            </a:r>
            <a:r>
              <a:rPr spc="-15" dirty="0"/>
              <a:t> </a:t>
            </a:r>
            <a:r>
              <a:rPr dirty="0"/>
              <a:t>C</a:t>
            </a:r>
            <a:r>
              <a:rPr spc="-5" dirty="0"/>
              <a:t>O</a:t>
            </a:r>
            <a:r>
              <a:rPr dirty="0"/>
              <a:t>U</a:t>
            </a:r>
            <a:r>
              <a:rPr spc="5" dirty="0"/>
              <a:t>N</a:t>
            </a:r>
            <a:r>
              <a:rPr dirty="0"/>
              <a:t>TY   </a:t>
            </a:r>
            <a:r>
              <a:rPr spc="-10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R</a:t>
            </a:r>
            <a:r>
              <a:rPr spc="5" dirty="0"/>
              <a:t>A</a:t>
            </a:r>
            <a:r>
              <a:rPr spc="-20" dirty="0"/>
              <a:t>M</a:t>
            </a:r>
            <a:r>
              <a:rPr dirty="0"/>
              <a:t>S</a:t>
            </a:r>
            <a:r>
              <a:rPr spc="10" dirty="0"/>
              <a:t>E</a:t>
            </a:r>
            <a:r>
              <a:rPr dirty="0"/>
              <a:t>Y</a:t>
            </a:r>
            <a:r>
              <a:rPr spc="-15" dirty="0"/>
              <a:t> </a:t>
            </a:r>
            <a:r>
              <a:rPr dirty="0"/>
              <a:t>C</a:t>
            </a:r>
            <a:r>
              <a:rPr spc="-5" dirty="0"/>
              <a:t>O</a:t>
            </a:r>
            <a:r>
              <a:rPr dirty="0"/>
              <a:t>U</a:t>
            </a:r>
            <a:r>
              <a:rPr spc="5" dirty="0"/>
              <a:t>N</a:t>
            </a:r>
            <a:r>
              <a:rPr dirty="0"/>
              <a:t>TY   </a:t>
            </a:r>
            <a:r>
              <a:rPr spc="-10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List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514350" y="9456761"/>
            <a:ext cx="1014906" cy="274691"/>
          </a:xfrm>
          <a:prstGeom prst="rect">
            <a:avLst/>
          </a:prstGeom>
        </p:spPr>
        <p:txBody>
          <a:bodyPr/>
          <a:lstStyle>
            <a:lvl1pPr>
              <a:defRPr sz="178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2A000D-0D79-E646-8BC0-B888888037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326692" y="1487908"/>
            <a:ext cx="12739044" cy="8466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70" b="1">
                <a:latin typeface="+mj-lt"/>
              </a:defRPr>
            </a:lvl1pPr>
            <a:lvl2pPr marL="582930" indent="0">
              <a:buNone/>
              <a:defRPr/>
            </a:lvl2pPr>
          </a:lstStyle>
          <a:p>
            <a:pPr lvl="0"/>
            <a:r>
              <a:rPr lang="en-US" dirty="0"/>
              <a:t>Insert Heading Here</a:t>
            </a:r>
          </a:p>
          <a:p>
            <a:pPr lvl="1"/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326690" y="2467661"/>
            <a:ext cx="12739044" cy="1571969"/>
          </a:xfrm>
          <a:prstGeom prst="rect">
            <a:avLst/>
          </a:prstGeom>
        </p:spPr>
        <p:txBody>
          <a:bodyPr/>
          <a:lstStyle>
            <a:lvl1pPr>
              <a:defRPr sz="3060"/>
            </a:lvl1pPr>
            <a:lvl2pPr>
              <a:defRPr sz="2805"/>
            </a:lvl2pPr>
            <a:lvl3pPr>
              <a:defRPr sz="2550"/>
            </a:lvl3pPr>
            <a:lvl5pPr marL="2040255" indent="-291465">
              <a:defRPr sz="2295"/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484646" y="207034"/>
            <a:ext cx="4628356" cy="23544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53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1530">
                <a:latin typeface="Arial"/>
                <a:cs typeface="Arial"/>
              </a:defRPr>
            </a:lvl2pPr>
            <a:lvl3pPr>
              <a:defRPr sz="1530">
                <a:latin typeface="Arial"/>
                <a:cs typeface="Arial"/>
              </a:defRPr>
            </a:lvl3pPr>
            <a:lvl4pPr>
              <a:defRPr sz="1530">
                <a:latin typeface="Arial"/>
                <a:cs typeface="Arial"/>
              </a:defRPr>
            </a:lvl4pPr>
            <a:lvl5pPr>
              <a:defRPr sz="153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Heading Will Go Here</a:t>
            </a:r>
          </a:p>
        </p:txBody>
      </p:sp>
    </p:spTree>
    <p:extLst>
      <p:ext uri="{BB962C8B-B14F-4D97-AF65-F5344CB8AC3E}">
        <p14:creationId xmlns:p14="http://schemas.microsoft.com/office/powerpoint/2010/main" val="424200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.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1921" y="4805812"/>
            <a:ext cx="14000301" cy="58862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825" b="1" baseline="0">
                <a:solidFill>
                  <a:schemeClr val="bg1"/>
                </a:solidFill>
                <a:latin typeface="+mj-lt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Insert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0454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933945" y="9750247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31064"/>
                </a:lnTo>
              </a:path>
            </a:pathLst>
          </a:custGeom>
          <a:ln w="736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538" y="54864"/>
            <a:ext cx="7769861" cy="8046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52540" y="9751607"/>
            <a:ext cx="127635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R</a:t>
            </a:r>
            <a:r>
              <a:rPr spc="5" dirty="0"/>
              <a:t>A</a:t>
            </a:r>
            <a:r>
              <a:rPr spc="-20" dirty="0"/>
              <a:t>M</a:t>
            </a:r>
            <a:r>
              <a:rPr dirty="0"/>
              <a:t>S</a:t>
            </a:r>
            <a:r>
              <a:rPr spc="10" dirty="0"/>
              <a:t>E</a:t>
            </a:r>
            <a:r>
              <a:rPr dirty="0"/>
              <a:t>Y</a:t>
            </a:r>
            <a:r>
              <a:rPr spc="-15" dirty="0"/>
              <a:t> </a:t>
            </a:r>
            <a:r>
              <a:rPr dirty="0"/>
              <a:t>C</a:t>
            </a:r>
            <a:r>
              <a:rPr spc="-5" dirty="0"/>
              <a:t>O</a:t>
            </a:r>
            <a:r>
              <a:rPr dirty="0"/>
              <a:t>U</a:t>
            </a:r>
            <a:r>
              <a:rPr spc="5" dirty="0"/>
              <a:t>N</a:t>
            </a:r>
            <a:r>
              <a:rPr dirty="0"/>
              <a:t>TY   </a:t>
            </a:r>
            <a:r>
              <a:rPr spc="-10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maps/d/edit?mid=1qOiZD3FCBMRl0J7IAxf4V63WUpOyfmv5&amp;ll=44.9988617682006%2C-93.11473256625368&amp;z=16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7409" y="9661855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31064"/>
                </a:lnTo>
              </a:path>
            </a:pathLst>
          </a:custGeom>
          <a:ln w="736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750" y="457200"/>
            <a:ext cx="7486650" cy="804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0" y="462280"/>
            <a:ext cx="2505075" cy="524510"/>
          </a:xfrm>
          <a:custGeom>
            <a:avLst/>
            <a:gdLst/>
            <a:ahLst/>
            <a:cxnLst/>
            <a:rect l="l" t="t" r="r" b="b"/>
            <a:pathLst>
              <a:path w="2505075" h="524510">
                <a:moveTo>
                  <a:pt x="0" y="524509"/>
                </a:moveTo>
                <a:lnTo>
                  <a:pt x="2505075" y="524509"/>
                </a:lnTo>
                <a:lnTo>
                  <a:pt x="2505075" y="0"/>
                </a:lnTo>
                <a:lnTo>
                  <a:pt x="0" y="0"/>
                </a:lnTo>
                <a:lnTo>
                  <a:pt x="0" y="524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95750" y="462280"/>
            <a:ext cx="2505075" cy="524510"/>
          </a:xfrm>
          <a:custGeom>
            <a:avLst/>
            <a:gdLst/>
            <a:ahLst/>
            <a:cxnLst/>
            <a:rect l="l" t="t" r="r" b="b"/>
            <a:pathLst>
              <a:path w="2505075" h="524510">
                <a:moveTo>
                  <a:pt x="0" y="524509"/>
                </a:moveTo>
                <a:lnTo>
                  <a:pt x="2505075" y="524509"/>
                </a:lnTo>
                <a:lnTo>
                  <a:pt x="2505075" y="0"/>
                </a:lnTo>
                <a:lnTo>
                  <a:pt x="0" y="0"/>
                </a:lnTo>
                <a:lnTo>
                  <a:pt x="0" y="52450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9559" y="512063"/>
            <a:ext cx="249631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0" y="350520"/>
            <a:ext cx="7772400" cy="970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03700">
              <a:lnSpc>
                <a:spcPct val="100000"/>
              </a:lnSpc>
            </a:pPr>
            <a:r>
              <a:rPr sz="2600" dirty="0">
                <a:latin typeface="Cambria"/>
                <a:cs typeface="Cambria"/>
              </a:rPr>
              <a:t>2</a:t>
            </a:r>
            <a:r>
              <a:rPr sz="2600" spc="-10" dirty="0">
                <a:latin typeface="Cambria"/>
                <a:cs typeface="Cambria"/>
              </a:rPr>
              <a:t>0</a:t>
            </a:r>
            <a:r>
              <a:rPr sz="2600" dirty="0">
                <a:latin typeface="Cambria"/>
                <a:cs typeface="Cambria"/>
              </a:rPr>
              <a:t>19</a:t>
            </a:r>
            <a:r>
              <a:rPr sz="2600" spc="-10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Wo</a:t>
            </a:r>
            <a:r>
              <a:rPr sz="2600" spc="-15" dirty="0">
                <a:latin typeface="Cambria"/>
                <a:cs typeface="Cambria"/>
              </a:rPr>
              <a:t>r</a:t>
            </a:r>
            <a:r>
              <a:rPr sz="2600" dirty="0">
                <a:latin typeface="Cambria"/>
                <a:cs typeface="Cambria"/>
              </a:rPr>
              <a:t>k Plan</a:t>
            </a:r>
            <a:endParaRPr sz="26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2700">
              <a:latin typeface="Times New Roman"/>
              <a:cs typeface="Times New Roman"/>
            </a:endParaRPr>
          </a:p>
          <a:p>
            <a:pPr marR="442595" algn="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900" spc="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900" spc="-20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900" spc="1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Y</a:t>
            </a:r>
            <a:r>
              <a:rPr sz="9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sz="900" spc="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TY   </a:t>
            </a:r>
            <a:r>
              <a:rPr sz="9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" y="0"/>
            <a:ext cx="9601200" cy="100583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0" y="3737763"/>
            <a:ext cx="9601201" cy="314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990" marR="163195" algn="ctr">
              <a:lnSpc>
                <a:spcPts val="2300"/>
              </a:lnSpc>
            </a:pP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Ramsey County Aquatic Invasive Species Program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0540" y="5549900"/>
            <a:ext cx="6751320" cy="648335"/>
          </a:xfrm>
          <a:custGeom>
            <a:avLst/>
            <a:gdLst/>
            <a:ahLst/>
            <a:cxnLst/>
            <a:rect l="l" t="t" r="r" b="b"/>
            <a:pathLst>
              <a:path w="6751320" h="648335">
                <a:moveTo>
                  <a:pt x="0" y="648335"/>
                </a:moveTo>
                <a:lnTo>
                  <a:pt x="6751320" y="648335"/>
                </a:lnTo>
                <a:lnTo>
                  <a:pt x="6751320" y="0"/>
                </a:lnTo>
                <a:lnTo>
                  <a:pt x="0" y="0"/>
                </a:lnTo>
                <a:lnTo>
                  <a:pt x="0" y="648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2995" y="5626892"/>
            <a:ext cx="656526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 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an to Prevent, Respo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 to, 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ge AIS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F10A12-BCED-46B4-8948-6DFF7585EFD3}"/>
              </a:ext>
            </a:extLst>
          </p:cNvPr>
          <p:cNvSpPr/>
          <p:nvPr/>
        </p:nvSpPr>
        <p:spPr>
          <a:xfrm>
            <a:off x="952500" y="838200"/>
            <a:ext cx="1363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https://www.google.com/maps/d/edit?mid=1qOiZD3FCBMRl0J7IAxf4V63WUpOyfmv5&amp;ll=44.9988617682006%2C-93.11473256625368&amp;z=16</a:t>
            </a:r>
            <a:r>
              <a:rPr lang="en-US" dirty="0"/>
              <a:t> </a:t>
            </a:r>
          </a:p>
        </p:txBody>
      </p:sp>
      <p:pic>
        <p:nvPicPr>
          <p:cNvPr id="5" name="Picture 4" descr="A picture containing tree, outdoor, sky, water&#10;&#10;Description automatically generated">
            <a:extLst>
              <a:ext uri="{FF2B5EF4-FFF2-40B4-BE49-F238E27FC236}">
                <a16:creationId xmlns:a16="http://schemas.microsoft.com/office/drawing/2014/main" id="{181EBD75-2E4F-41C2-9C3E-3E06E2C79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186" y="1207530"/>
            <a:ext cx="4978614" cy="8850869"/>
          </a:xfrm>
          <a:prstGeom prst="rect">
            <a:avLst/>
          </a:prstGeom>
        </p:spPr>
      </p:pic>
      <p:pic>
        <p:nvPicPr>
          <p:cNvPr id="7" name="Picture 6" descr="A picture containing animal, person, holding&#10;&#10;Description automatically generated">
            <a:extLst>
              <a:ext uri="{FF2B5EF4-FFF2-40B4-BE49-F238E27FC236}">
                <a16:creationId xmlns:a16="http://schemas.microsoft.com/office/drawing/2014/main" id="{3F69EDEB-CF26-4FBE-8573-6D3646E2DE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" y="1207532"/>
            <a:ext cx="4978613" cy="88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87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C514B5-F5BE-4FC7-94FC-EAE064A8ADE9}"/>
              </a:ext>
            </a:extLst>
          </p:cNvPr>
          <p:cNvSpPr txBox="1"/>
          <p:nvPr/>
        </p:nvSpPr>
        <p:spPr>
          <a:xfrm>
            <a:off x="533400" y="2743200"/>
            <a:ext cx="14478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Monitor-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/>
              <a:t>Study the density and nuisance factor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/>
              <a:t>Continue to monitor effects on Lake health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Treatment-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/>
              <a:t>Not possible due to infestation in entire lake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/>
              <a:t>Copper products with detrimental effects on all aquatic life</a:t>
            </a:r>
          </a:p>
          <a:p>
            <a:pPr lvl="1"/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62131F-CCB1-4C01-B11A-2866746DD83A}"/>
              </a:ext>
            </a:extLst>
          </p:cNvPr>
          <p:cNvSpPr txBox="1"/>
          <p:nvPr/>
        </p:nvSpPr>
        <p:spPr>
          <a:xfrm>
            <a:off x="990600" y="1219200"/>
            <a:ext cx="1325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/>
              <a:t>Options</a:t>
            </a:r>
          </a:p>
        </p:txBody>
      </p:sp>
    </p:spTree>
    <p:extLst>
      <p:ext uri="{BB962C8B-B14F-4D97-AF65-F5344CB8AC3E}">
        <p14:creationId xmlns:p14="http://schemas.microsoft.com/office/powerpoint/2010/main" val="4235921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51921" y="4503048"/>
            <a:ext cx="14000301" cy="3688702"/>
          </a:xfrm>
        </p:spPr>
        <p:txBody>
          <a:bodyPr/>
          <a:lstStyle/>
          <a:p>
            <a:r>
              <a:rPr lang="en-US" sz="5610" dirty="0"/>
              <a:t>Questions?</a:t>
            </a:r>
          </a:p>
          <a:p>
            <a:r>
              <a:rPr lang="en-US" sz="3060" dirty="0">
                <a:solidFill>
                  <a:schemeClr val="bg1">
                    <a:lumMod val="85000"/>
                  </a:schemeClr>
                </a:solidFill>
              </a:rPr>
              <a:t>Justin Townsend | Env. Specialist I-Aquatic Invasive Species Coordinator</a:t>
            </a:r>
          </a:p>
          <a:p>
            <a:r>
              <a:rPr lang="en-US" sz="3060" dirty="0">
                <a:solidFill>
                  <a:schemeClr val="bg1">
                    <a:lumMod val="85000"/>
                  </a:schemeClr>
                </a:solidFill>
              </a:rPr>
              <a:t>Ramsey County Parks and Recreation-Soil and Water Division</a:t>
            </a:r>
          </a:p>
          <a:p>
            <a:r>
              <a:rPr lang="en-US" sz="3060" dirty="0">
                <a:solidFill>
                  <a:schemeClr val="bg1">
                    <a:lumMod val="85000"/>
                  </a:schemeClr>
                </a:solidFill>
              </a:rPr>
              <a:t>1425 Paul </a:t>
            </a:r>
            <a:r>
              <a:rPr lang="en-US" sz="3060" dirty="0" err="1">
                <a:solidFill>
                  <a:schemeClr val="bg1">
                    <a:lumMod val="85000"/>
                  </a:schemeClr>
                </a:solidFill>
              </a:rPr>
              <a:t>Kirkwold</a:t>
            </a:r>
            <a:r>
              <a:rPr lang="en-US" sz="3060" dirty="0">
                <a:solidFill>
                  <a:schemeClr val="bg1">
                    <a:lumMod val="85000"/>
                  </a:schemeClr>
                </a:solidFill>
              </a:rPr>
              <a:t> Drive</a:t>
            </a:r>
          </a:p>
          <a:p>
            <a:r>
              <a:rPr lang="en-US" sz="3060" dirty="0">
                <a:solidFill>
                  <a:schemeClr val="bg1">
                    <a:lumMod val="85000"/>
                  </a:schemeClr>
                </a:solidFill>
              </a:rPr>
              <a:t>Arden Hills, MN 55117</a:t>
            </a:r>
          </a:p>
          <a:p>
            <a:r>
              <a:rPr lang="en-US" sz="3060" dirty="0">
                <a:solidFill>
                  <a:schemeClr val="bg1">
                    <a:lumMod val="85000"/>
                  </a:schemeClr>
                </a:solidFill>
              </a:rPr>
              <a:t>651-266-7277 </a:t>
            </a:r>
          </a:p>
          <a:p>
            <a:r>
              <a:rPr lang="en-US" sz="3060" dirty="0">
                <a:solidFill>
                  <a:schemeClr val="bg1">
                    <a:lumMod val="85000"/>
                  </a:schemeClr>
                </a:solidFill>
              </a:rPr>
              <a:t>Justin.Townsend@co.ramsey.mn.us</a:t>
            </a:r>
          </a:p>
        </p:txBody>
      </p:sp>
    </p:spTree>
    <p:extLst>
      <p:ext uri="{BB962C8B-B14F-4D97-AF65-F5344CB8AC3E}">
        <p14:creationId xmlns:p14="http://schemas.microsoft.com/office/powerpoint/2010/main" val="251798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CCC0DD-2223-49A6-9B47-838B95C357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A2A000D-0D79-E646-8BC0-B8888880378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ECD16-6FA4-48C4-ABB1-C6A7FCE22F9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993900"/>
            <a:ext cx="7962900" cy="923330"/>
          </a:xfrm>
        </p:spPr>
        <p:txBody>
          <a:bodyPr/>
          <a:lstStyle/>
          <a:p>
            <a:pPr algn="l"/>
            <a:r>
              <a:rPr lang="en-US" sz="6000" b="1" u="sng" dirty="0"/>
              <a:t>Ramsey County Lakes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83700-3899-48BC-8406-41720E7AD9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651125"/>
            <a:ext cx="7256463" cy="30469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800" dirty="0"/>
              <a:t>115 Waterbodies with an ID</a:t>
            </a:r>
          </a:p>
          <a:p>
            <a:pPr>
              <a:lnSpc>
                <a:spcPct val="150000"/>
              </a:lnSpc>
            </a:pPr>
            <a:r>
              <a:rPr lang="en-US" sz="4800" dirty="0"/>
              <a:t>17 trailer launch sites</a:t>
            </a:r>
          </a:p>
          <a:p>
            <a:pPr marL="582930" indent="-582930">
              <a:buFont typeface="+mj-lt"/>
              <a:buAutoNum type="arabicPeriod"/>
            </a:pPr>
            <a:endParaRPr lang="en-US" dirty="0"/>
          </a:p>
          <a:p>
            <a:pPr marL="582930" indent="-582930">
              <a:buFont typeface="+mj-lt"/>
              <a:buAutoNum type="arabicPeriod"/>
            </a:pPr>
            <a:endParaRPr lang="en-US" dirty="0"/>
          </a:p>
          <a:p>
            <a:pPr marL="582930" indent="-58293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BAB586C-518B-4868-8F0A-1351F1E351C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411200" y="152400"/>
            <a:ext cx="1863076" cy="553998"/>
          </a:xfrm>
        </p:spPr>
        <p:txBody>
          <a:bodyPr/>
          <a:lstStyle/>
          <a:p>
            <a:r>
              <a:rPr lang="en-US" dirty="0"/>
              <a:t>Lake </a:t>
            </a:r>
            <a:r>
              <a:rPr lang="en-US" dirty="0" err="1"/>
              <a:t>McCarrons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6ABFEF-E7CE-472C-B6EB-4F0600FB7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5"/>
          <a:stretch/>
        </p:blipFill>
        <p:spPr>
          <a:xfrm>
            <a:off x="8415912" y="540121"/>
            <a:ext cx="6858364" cy="945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39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4451F15-3547-4DF2-9D1F-1785C64DE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490" y="873125"/>
            <a:ext cx="1828800" cy="430887"/>
          </a:xfrm>
        </p:spPr>
        <p:txBody>
          <a:bodyPr/>
          <a:lstStyle/>
          <a:p>
            <a:r>
              <a:rPr lang="en-US" sz="2800" b="1" dirty="0"/>
              <a:t>AIS Funding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FB06DC-2128-4A2E-B393-35B1559764B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A2A000D-0D79-E646-8BC0-B8888880378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9B556-9F9A-4DC6-A3D0-4839E7748E4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74240" y="2125053"/>
            <a:ext cx="12738100" cy="6894195"/>
          </a:xfrm>
        </p:spPr>
        <p:txBody>
          <a:bodyPr/>
          <a:lstStyle/>
          <a:p>
            <a:r>
              <a:rPr lang="en-US" sz="2800" dirty="0"/>
              <a:t>2014 MN Bill provides counties with AIS prevention funds directly from the Department of Revenue:</a:t>
            </a:r>
          </a:p>
          <a:p>
            <a:pPr algn="ctr"/>
            <a:r>
              <a:rPr lang="en-US" sz="2800" dirty="0"/>
              <a:t>“…solely to prevent the introduction or limit the spread of…” AIS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Funding allocation based 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# of boat launches (50%)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# of watercraft trailer parking spaces (50%)</a:t>
            </a:r>
            <a:br>
              <a:rPr lang="en-US" sz="2800" dirty="0"/>
            </a:b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Ramsey County has received:</a:t>
            </a:r>
          </a:p>
          <a:p>
            <a:pPr marL="582930" lvl="1"/>
            <a:r>
              <a:rPr lang="en-US" sz="2800" dirty="0"/>
              <a:t>2014-5		$ 46,772</a:t>
            </a:r>
          </a:p>
          <a:p>
            <a:pPr marL="582930" lvl="1"/>
            <a:r>
              <a:rPr lang="en-US" sz="2800" dirty="0"/>
              <a:t>2016		$ 103,937</a:t>
            </a:r>
          </a:p>
          <a:p>
            <a:pPr marL="582930" lvl="1"/>
            <a:r>
              <a:rPr lang="en-US" sz="2800" dirty="0"/>
              <a:t>2017		$  98,472</a:t>
            </a:r>
          </a:p>
          <a:p>
            <a:pPr marL="1165860" lvl="1" indent="-582930">
              <a:buAutoNum type="arabicPlain" startAt="2018"/>
            </a:pPr>
            <a:r>
              <a:rPr lang="en-US" sz="2800" dirty="0"/>
              <a:t>		$  97,537</a:t>
            </a:r>
          </a:p>
          <a:p>
            <a:pPr marL="1165860" lvl="1" indent="-582930">
              <a:buFont typeface="Arial"/>
              <a:buAutoNum type="arabicPlain" startAt="2018"/>
            </a:pPr>
            <a:r>
              <a:rPr lang="en-US" sz="2800" dirty="0"/>
              <a:t>		$  97,641         </a:t>
            </a:r>
          </a:p>
          <a:p>
            <a:pPr marL="655796" indent="-582930"/>
            <a:r>
              <a:rPr lang="en-US" sz="2800" dirty="0"/>
              <a:t>Ramsey County does not budget any money from tax dollars to AIS. Although in-kind donation of time and resources is increasing.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FC46EA-E999-4AFE-AE3E-E58848FB845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698759" y="152400"/>
            <a:ext cx="1427162" cy="327025"/>
          </a:xfrm>
        </p:spPr>
        <p:txBody>
          <a:bodyPr/>
          <a:lstStyle/>
          <a:p>
            <a:r>
              <a:rPr lang="en-US" dirty="0"/>
              <a:t>Long Lake</a:t>
            </a:r>
          </a:p>
        </p:txBody>
      </p:sp>
    </p:spTree>
    <p:extLst>
      <p:ext uri="{BB962C8B-B14F-4D97-AF65-F5344CB8AC3E}">
        <p14:creationId xmlns:p14="http://schemas.microsoft.com/office/powerpoint/2010/main" val="339070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9145" y="9578607"/>
            <a:ext cx="143891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68425" algn="l"/>
              </a:tabLst>
            </a:pPr>
            <a:r>
              <a:rPr sz="800" b="1" dirty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sz="800" b="1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800" b="1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800" b="1" dirty="0">
                <a:solidFill>
                  <a:srgbClr val="585858"/>
                </a:solidFill>
                <a:latin typeface="Calibri"/>
                <a:cs typeface="Calibri"/>
              </a:rPr>
              <a:t>RD</a:t>
            </a:r>
            <a:r>
              <a:rPr sz="800" b="1" spc="-5" dirty="0">
                <a:solidFill>
                  <a:srgbClr val="585858"/>
                </a:solidFill>
                <a:latin typeface="Calibri"/>
                <a:cs typeface="Calibri"/>
              </a:rPr>
              <a:t> O</a:t>
            </a:r>
            <a:r>
              <a:rPr sz="800" b="1" dirty="0">
                <a:solidFill>
                  <a:srgbClr val="585858"/>
                </a:solidFill>
                <a:latin typeface="Calibri"/>
                <a:cs typeface="Calibri"/>
              </a:rPr>
              <a:t>F </a:t>
            </a:r>
            <a:r>
              <a:rPr sz="800" b="1" spc="-1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800" b="1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800" b="1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800" b="1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800" b="1" spc="-1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800" b="1" dirty="0">
                <a:solidFill>
                  <a:srgbClr val="585858"/>
                </a:solidFill>
                <a:latin typeface="Calibri"/>
                <a:cs typeface="Calibri"/>
              </a:rPr>
              <a:t>SSIO</a:t>
            </a:r>
            <a:r>
              <a:rPr sz="800" b="1" spc="-2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800" b="1" spc="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800" b="1" spc="-1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800" b="1" dirty="0">
                <a:solidFill>
                  <a:srgbClr val="585858"/>
                </a:solidFill>
                <a:latin typeface="Calibri"/>
                <a:cs typeface="Calibri"/>
              </a:rPr>
              <a:t>S	</a:t>
            </a:r>
            <a:r>
              <a:rPr sz="800" b="1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15054" y="9578035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0"/>
                </a:moveTo>
                <a:lnTo>
                  <a:pt x="0" y="124967"/>
                </a:lnTo>
              </a:path>
            </a:pathLst>
          </a:custGeom>
          <a:ln w="7366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1599"/>
            <a:ext cx="7814309" cy="804545"/>
          </a:xfrm>
          <a:custGeom>
            <a:avLst/>
            <a:gdLst/>
            <a:ahLst/>
            <a:cxnLst/>
            <a:rect l="l" t="t" r="r" b="b"/>
            <a:pathLst>
              <a:path w="7814309" h="804544">
                <a:moveTo>
                  <a:pt x="0" y="804432"/>
                </a:moveTo>
                <a:lnTo>
                  <a:pt x="7814309" y="804432"/>
                </a:lnTo>
                <a:lnTo>
                  <a:pt x="7814309" y="0"/>
                </a:lnTo>
                <a:lnTo>
                  <a:pt x="0" y="0"/>
                </a:lnTo>
                <a:lnTo>
                  <a:pt x="0" y="8044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9978" y="354710"/>
            <a:ext cx="4995545" cy="82550"/>
          </a:xfrm>
          <a:custGeom>
            <a:avLst/>
            <a:gdLst/>
            <a:ahLst/>
            <a:cxnLst/>
            <a:rect l="l" t="t" r="r" b="b"/>
            <a:pathLst>
              <a:path w="4995545" h="82550">
                <a:moveTo>
                  <a:pt x="0" y="82523"/>
                </a:moveTo>
                <a:lnTo>
                  <a:pt x="4995390" y="82523"/>
                </a:lnTo>
                <a:lnTo>
                  <a:pt x="4995390" y="0"/>
                </a:lnTo>
                <a:lnTo>
                  <a:pt x="0" y="0"/>
                </a:lnTo>
                <a:lnTo>
                  <a:pt x="0" y="82523"/>
                </a:lnTo>
                <a:close/>
              </a:path>
            </a:pathLst>
          </a:custGeom>
          <a:solidFill>
            <a:srgbClr val="B82B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6070" y="269195"/>
            <a:ext cx="2058454" cy="3225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1236" y="291070"/>
            <a:ext cx="0" cy="146685"/>
          </a:xfrm>
          <a:custGeom>
            <a:avLst/>
            <a:gdLst/>
            <a:ahLst/>
            <a:cxnLst/>
            <a:rect l="l" t="t" r="r" b="b"/>
            <a:pathLst>
              <a:path h="146684">
                <a:moveTo>
                  <a:pt x="0" y="0"/>
                </a:moveTo>
                <a:lnTo>
                  <a:pt x="0" y="146163"/>
                </a:lnTo>
              </a:path>
            </a:pathLst>
          </a:custGeom>
          <a:ln w="20423">
            <a:solidFill>
              <a:srgbClr val="46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79946" y="282119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580" y="0"/>
                </a:lnTo>
              </a:path>
            </a:pathLst>
          </a:custGeom>
          <a:ln w="19172">
            <a:solidFill>
              <a:srgbClr val="46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3548" y="273167"/>
            <a:ext cx="136525" cy="164465"/>
          </a:xfrm>
          <a:custGeom>
            <a:avLst/>
            <a:gdLst/>
            <a:ahLst/>
            <a:cxnLst/>
            <a:rect l="l" t="t" r="r" b="b"/>
            <a:pathLst>
              <a:path w="136525" h="164465">
                <a:moveTo>
                  <a:pt x="24005" y="0"/>
                </a:moveTo>
                <a:lnTo>
                  <a:pt x="0" y="0"/>
                </a:lnTo>
                <a:lnTo>
                  <a:pt x="58480" y="93474"/>
                </a:lnTo>
                <a:lnTo>
                  <a:pt x="58480" y="164066"/>
                </a:lnTo>
                <a:lnTo>
                  <a:pt x="77634" y="164066"/>
                </a:lnTo>
                <a:lnTo>
                  <a:pt x="77634" y="93474"/>
                </a:lnTo>
                <a:lnTo>
                  <a:pt x="90050" y="73584"/>
                </a:lnTo>
                <a:lnTo>
                  <a:pt x="68057" y="73584"/>
                </a:lnTo>
                <a:lnTo>
                  <a:pt x="24005" y="0"/>
                </a:lnTo>
                <a:close/>
              </a:path>
              <a:path w="136525" h="164465">
                <a:moveTo>
                  <a:pt x="135987" y="0"/>
                </a:moveTo>
                <a:lnTo>
                  <a:pt x="114024" y="0"/>
                </a:lnTo>
                <a:lnTo>
                  <a:pt x="68057" y="73584"/>
                </a:lnTo>
                <a:lnTo>
                  <a:pt x="90050" y="73584"/>
                </a:lnTo>
                <a:lnTo>
                  <a:pt x="135987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539605" y="67944"/>
            <a:ext cx="5137150" cy="457834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ct val="100000"/>
              </a:lnSpc>
            </a:pPr>
            <a:r>
              <a:rPr sz="2400" b="1" spc="-5" dirty="0">
                <a:latin typeface="Cambria"/>
                <a:cs typeface="Cambria"/>
              </a:rPr>
              <a:t>2</a:t>
            </a:r>
            <a:r>
              <a:rPr sz="2400" b="1" spc="-15" dirty="0">
                <a:latin typeface="Cambria"/>
                <a:cs typeface="Cambria"/>
              </a:rPr>
              <a:t>0</a:t>
            </a:r>
            <a:r>
              <a:rPr sz="2400" b="1" dirty="0">
                <a:latin typeface="Cambria"/>
                <a:cs typeface="Cambria"/>
              </a:rPr>
              <a:t>1</a:t>
            </a:r>
            <a:r>
              <a:rPr sz="2400" b="1" spc="-5" dirty="0">
                <a:latin typeface="Cambria"/>
                <a:cs typeface="Cambria"/>
              </a:rPr>
              <a:t>9-202</a:t>
            </a:r>
            <a:r>
              <a:rPr sz="2400" b="1" dirty="0">
                <a:latin typeface="Cambria"/>
                <a:cs typeface="Cambria"/>
              </a:rPr>
              <a:t>4 </a:t>
            </a:r>
            <a:r>
              <a:rPr sz="2400" b="1" spc="-5" dirty="0">
                <a:latin typeface="Cambria"/>
                <a:cs typeface="Cambria"/>
              </a:rPr>
              <a:t>F</a:t>
            </a:r>
            <a:r>
              <a:rPr sz="2400" b="1" spc="-20" dirty="0">
                <a:latin typeface="Cambria"/>
                <a:cs typeface="Cambria"/>
              </a:rPr>
              <a:t>iv</a:t>
            </a:r>
            <a:r>
              <a:rPr sz="2400" b="1" spc="-15" dirty="0">
                <a:latin typeface="Cambria"/>
                <a:cs typeface="Cambria"/>
              </a:rPr>
              <a:t>e</a:t>
            </a:r>
            <a:r>
              <a:rPr sz="2400" b="1" spc="5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Year</a:t>
            </a:r>
            <a:r>
              <a:rPr sz="2400" b="1" spc="5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Strategi</a:t>
            </a:r>
            <a:r>
              <a:rPr sz="2400" b="1" dirty="0">
                <a:latin typeface="Cambria"/>
                <a:cs typeface="Cambria"/>
              </a:rPr>
              <a:t>c </a:t>
            </a:r>
            <a:r>
              <a:rPr sz="2400" b="1" spc="-10" dirty="0">
                <a:latin typeface="Cambria"/>
                <a:cs typeface="Cambria"/>
              </a:rPr>
              <a:t>P</a:t>
            </a:r>
            <a:r>
              <a:rPr sz="2400" b="1" spc="-20" dirty="0">
                <a:latin typeface="Cambria"/>
                <a:cs typeface="Cambria"/>
              </a:rPr>
              <a:t>lan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4400" y="6020422"/>
            <a:ext cx="3348354" cy="331279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89660" marR="356870" indent="-724535">
              <a:lnSpc>
                <a:spcPts val="1639"/>
              </a:lnSpc>
            </a:pPr>
            <a:r>
              <a:rPr sz="1400" u="sng" dirty="0">
                <a:latin typeface="Cambria"/>
                <a:cs typeface="Cambria"/>
              </a:rPr>
              <a:t>Ci</a:t>
            </a:r>
            <a:r>
              <a:rPr sz="1400" u="sng" spc="-15" dirty="0">
                <a:latin typeface="Cambria"/>
                <a:cs typeface="Cambria"/>
              </a:rPr>
              <a:t>v</a:t>
            </a:r>
            <a:r>
              <a:rPr sz="1400" u="sng" dirty="0">
                <a:latin typeface="Cambria"/>
                <a:cs typeface="Cambria"/>
              </a:rPr>
              <a:t>ic</a:t>
            </a:r>
            <a:r>
              <a:rPr sz="1400" u="sng" spc="-10" dirty="0">
                <a:latin typeface="Cambria"/>
                <a:cs typeface="Cambria"/>
              </a:rPr>
              <a:t> </a:t>
            </a:r>
            <a:r>
              <a:rPr sz="1400" u="sng" dirty="0">
                <a:latin typeface="Cambria"/>
                <a:cs typeface="Cambria"/>
              </a:rPr>
              <a:t>st</a:t>
            </a:r>
            <a:r>
              <a:rPr sz="1400" u="sng" spc="5" dirty="0">
                <a:latin typeface="Cambria"/>
                <a:cs typeface="Cambria"/>
              </a:rPr>
              <a:t>a</a:t>
            </a:r>
            <a:r>
              <a:rPr sz="1400" u="sng" spc="-5" dirty="0">
                <a:latin typeface="Cambria"/>
                <a:cs typeface="Cambria"/>
              </a:rPr>
              <a:t>nda</a:t>
            </a:r>
            <a:r>
              <a:rPr sz="1400" u="sng" spc="-10" dirty="0">
                <a:latin typeface="Cambria"/>
                <a:cs typeface="Cambria"/>
              </a:rPr>
              <a:t>r</a:t>
            </a:r>
            <a:r>
              <a:rPr sz="1400" u="sng" dirty="0">
                <a:latin typeface="Cambria"/>
                <a:cs typeface="Cambria"/>
              </a:rPr>
              <a:t>ds</a:t>
            </a:r>
            <a:r>
              <a:rPr sz="1400" u="sng" spc="-5" dirty="0">
                <a:latin typeface="Cambria"/>
                <a:cs typeface="Cambria"/>
              </a:rPr>
              <a:t> ar</a:t>
            </a:r>
            <a:r>
              <a:rPr sz="1400" u="sng" dirty="0">
                <a:latin typeface="Cambria"/>
                <a:cs typeface="Cambria"/>
              </a:rPr>
              <a:t>e</a:t>
            </a:r>
            <a:r>
              <a:rPr sz="1400" u="sng" spc="-15" dirty="0">
                <a:latin typeface="Cambria"/>
                <a:cs typeface="Cambria"/>
              </a:rPr>
              <a:t> </a:t>
            </a:r>
            <a:r>
              <a:rPr sz="1400" u="sng" spc="-5" dirty="0">
                <a:latin typeface="Cambria"/>
                <a:cs typeface="Cambria"/>
              </a:rPr>
              <a:t>the</a:t>
            </a:r>
            <a:r>
              <a:rPr sz="1400" u="sng" dirty="0">
                <a:latin typeface="Cambria"/>
                <a:cs typeface="Cambria"/>
              </a:rPr>
              <a:t> foun</a:t>
            </a:r>
            <a:r>
              <a:rPr sz="1400" u="sng" spc="-15" dirty="0">
                <a:latin typeface="Cambria"/>
                <a:cs typeface="Cambria"/>
              </a:rPr>
              <a:t>d</a:t>
            </a:r>
            <a:r>
              <a:rPr sz="1400" u="sng" spc="-5" dirty="0">
                <a:latin typeface="Cambria"/>
                <a:cs typeface="Cambria"/>
              </a:rPr>
              <a:t>a</a:t>
            </a:r>
            <a:r>
              <a:rPr sz="1400" u="sng" spc="-10" dirty="0">
                <a:latin typeface="Cambria"/>
                <a:cs typeface="Cambria"/>
              </a:rPr>
              <a:t>t</a:t>
            </a:r>
            <a:r>
              <a:rPr sz="1400" u="sng" dirty="0">
                <a:latin typeface="Cambria"/>
                <a:cs typeface="Cambria"/>
              </a:rPr>
              <a:t>ion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u="sng" spc="-5" dirty="0">
                <a:latin typeface="Cambria"/>
                <a:cs typeface="Cambria"/>
              </a:rPr>
              <a:t>achie</a:t>
            </a:r>
            <a:r>
              <a:rPr sz="1400" u="sng" spc="-10" dirty="0">
                <a:latin typeface="Cambria"/>
                <a:cs typeface="Cambria"/>
              </a:rPr>
              <a:t>v</a:t>
            </a:r>
            <a:r>
              <a:rPr sz="1400" u="sng" dirty="0">
                <a:latin typeface="Cambria"/>
                <a:cs typeface="Cambria"/>
              </a:rPr>
              <a:t>i</a:t>
            </a:r>
            <a:r>
              <a:rPr sz="1400" u="sng" spc="-5" dirty="0">
                <a:latin typeface="Cambria"/>
                <a:cs typeface="Cambria"/>
              </a:rPr>
              <a:t>ng</a:t>
            </a:r>
            <a:r>
              <a:rPr sz="1400" u="sng" spc="-10" dirty="0">
                <a:latin typeface="Cambria"/>
                <a:cs typeface="Cambria"/>
              </a:rPr>
              <a:t> </a:t>
            </a:r>
            <a:r>
              <a:rPr sz="1400" u="sng" spc="-5" dirty="0">
                <a:latin typeface="Cambria"/>
                <a:cs typeface="Cambria"/>
              </a:rPr>
              <a:t>goals</a:t>
            </a:r>
            <a:endParaRPr sz="1400">
              <a:latin typeface="Cambria"/>
              <a:cs typeface="Cambria"/>
            </a:endParaRPr>
          </a:p>
          <a:p>
            <a:pPr marL="433705" indent="-228600">
              <a:lnSpc>
                <a:spcPts val="1310"/>
              </a:lnSpc>
              <a:buSzPct val="83333"/>
              <a:buFont typeface="Symbol"/>
              <a:buChar char=""/>
              <a:tabLst>
                <a:tab pos="434340" algn="l"/>
              </a:tabLst>
            </a:pPr>
            <a:r>
              <a:rPr sz="1200" dirty="0">
                <a:latin typeface="Times New Roman"/>
                <a:cs typeface="Times New Roman"/>
              </a:rPr>
              <a:t>All those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imp</a:t>
            </a:r>
            <a:r>
              <a:rPr sz="1200" spc="-5" dirty="0">
                <a:latin typeface="Times New Roman"/>
                <a:cs typeface="Times New Roman"/>
              </a:rPr>
              <a:t>ac</a:t>
            </a:r>
            <a:r>
              <a:rPr sz="1200" dirty="0">
                <a:latin typeface="Times New Roman"/>
                <a:cs typeface="Times New Roman"/>
              </a:rPr>
              <a:t>ted </a:t>
            </a:r>
            <a:r>
              <a:rPr sz="1200" spc="5" dirty="0">
                <a:latin typeface="Times New Roman"/>
                <a:cs typeface="Times New Roman"/>
              </a:rPr>
              <a:t>b</a:t>
            </a:r>
            <a:r>
              <a:rPr sz="120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10" dirty="0">
                <a:latin typeface="Times New Roman"/>
                <a:cs typeface="Times New Roman"/>
              </a:rPr>
              <a:t>h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</a:t>
            </a:r>
            <a:r>
              <a:rPr sz="1200" spc="-5" dirty="0">
                <a:latin typeface="Times New Roman"/>
                <a:cs typeface="Times New Roman"/>
              </a:rPr>
              <a:t>b</a:t>
            </a:r>
            <a:r>
              <a:rPr sz="1200" dirty="0">
                <a:latin typeface="Times New Roman"/>
                <a:cs typeface="Times New Roman"/>
              </a:rPr>
              <a:t>lem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marL="433705" marR="231775">
              <a:lnSpc>
                <a:spcPts val="1380"/>
              </a:lnSpc>
              <a:spcBef>
                <a:spcPts val="65"/>
              </a:spcBef>
            </a:pPr>
            <a:r>
              <a:rPr sz="1200" dirty="0">
                <a:latin typeface="Times New Roman"/>
                <a:cs typeface="Times New Roman"/>
              </a:rPr>
              <a:t>stak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holde</a:t>
            </a:r>
            <a:r>
              <a:rPr sz="1200" spc="-10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s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nd </a:t>
            </a:r>
            <a:r>
              <a:rPr sz="1200" spc="10" dirty="0">
                <a:latin typeface="Times New Roman"/>
                <a:cs typeface="Times New Roman"/>
              </a:rPr>
              <a:t>h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lp define the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</a:t>
            </a:r>
            <a:r>
              <a:rPr sz="1200" spc="-5" dirty="0">
                <a:latin typeface="Times New Roman"/>
                <a:cs typeface="Times New Roman"/>
              </a:rPr>
              <a:t>b</a:t>
            </a:r>
            <a:r>
              <a:rPr sz="1200" dirty="0">
                <a:latin typeface="Times New Roman"/>
                <a:cs typeface="Times New Roman"/>
              </a:rPr>
              <a:t>lem in li</a:t>
            </a:r>
            <a:r>
              <a:rPr sz="1200" spc="-15" dirty="0">
                <a:latin typeface="Times New Roman"/>
                <a:cs typeface="Times New Roman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ht of </a:t>
            </a:r>
            <a:r>
              <a:rPr sz="1200" spc="-10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ivic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</a:t>
            </a:r>
            <a:r>
              <a:rPr sz="1200" spc="5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ipl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s 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nd the </a:t>
            </a:r>
            <a:r>
              <a:rPr sz="1200" spc="-10" dirty="0">
                <a:latin typeface="Times New Roman"/>
                <a:cs typeface="Times New Roman"/>
              </a:rPr>
              <a:t>r</a:t>
            </a:r>
            <a:r>
              <a:rPr sz="1200" spc="-5" dirty="0">
                <a:latin typeface="Times New Roman"/>
                <a:cs typeface="Times New Roman"/>
              </a:rPr>
              <a:t>ea</a:t>
            </a:r>
            <a:r>
              <a:rPr sz="1200" dirty="0">
                <a:latin typeface="Times New Roman"/>
                <a:cs typeface="Times New Roman"/>
              </a:rPr>
              <a:t>liti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s of their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situ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tion.</a:t>
            </a:r>
            <a:endParaRPr sz="1200">
              <a:latin typeface="Times New Roman"/>
              <a:cs typeface="Times New Roman"/>
            </a:endParaRPr>
          </a:p>
          <a:p>
            <a:pPr marL="433705" marR="114300" indent="-228600">
              <a:lnSpc>
                <a:spcPts val="1380"/>
              </a:lnSpc>
              <a:buSzPct val="83333"/>
              <a:buFont typeface="Symbol"/>
              <a:buChar char=""/>
              <a:tabLst>
                <a:tab pos="434340" algn="l"/>
              </a:tabLst>
            </a:pPr>
            <a:r>
              <a:rPr sz="1200" dirty="0">
                <a:latin typeface="Times New Roman"/>
                <a:cs typeface="Times New Roman"/>
              </a:rPr>
              <a:t>All st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k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holde</a:t>
            </a:r>
            <a:r>
              <a:rPr sz="1200" spc="-10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s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cc</a:t>
            </a:r>
            <a:r>
              <a:rPr sz="1200" spc="10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untable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ontributing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so</a:t>
            </a:r>
            <a:r>
              <a:rPr sz="1200" spc="5" dirty="0">
                <a:latin typeface="Times New Roman"/>
                <a:cs typeface="Times New Roman"/>
              </a:rPr>
              <a:t>u</a:t>
            </a:r>
            <a:r>
              <a:rPr sz="1200" dirty="0">
                <a:latin typeface="Times New Roman"/>
                <a:cs typeface="Times New Roman"/>
              </a:rPr>
              <a:t>rc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s (l</a:t>
            </a:r>
            <a:r>
              <a:rPr sz="1200" spc="5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d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rship/tim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, knowl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dg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onstitu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s &amp;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doll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rs)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 solve</a:t>
            </a:r>
            <a:endParaRPr sz="1200">
              <a:latin typeface="Times New Roman"/>
              <a:cs typeface="Times New Roman"/>
            </a:endParaRPr>
          </a:p>
          <a:p>
            <a:pPr marL="433705">
              <a:lnSpc>
                <a:spcPts val="1315"/>
              </a:lnSpc>
            </a:pPr>
            <a:r>
              <a:rPr sz="1200" dirty="0">
                <a:latin typeface="Times New Roman"/>
                <a:cs typeface="Times New Roman"/>
              </a:rPr>
              <a:t>the p</a:t>
            </a:r>
            <a:r>
              <a:rPr sz="1200" spc="-10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oblem.</a:t>
            </a:r>
            <a:endParaRPr sz="1200">
              <a:latin typeface="Times New Roman"/>
              <a:cs typeface="Times New Roman"/>
            </a:endParaRPr>
          </a:p>
          <a:p>
            <a:pPr marL="433705" marR="117475" indent="-228600">
              <a:lnSpc>
                <a:spcPts val="1380"/>
              </a:lnSpc>
              <a:spcBef>
                <a:spcPts val="65"/>
              </a:spcBef>
              <a:buSzPct val="83333"/>
              <a:buFont typeface="Symbol"/>
              <a:buChar char=""/>
              <a:tabLst>
                <a:tab pos="434340" algn="l"/>
              </a:tabLst>
            </a:pPr>
            <a:r>
              <a:rPr sz="1200" dirty="0">
                <a:latin typeface="Times New Roman"/>
                <a:cs typeface="Times New Roman"/>
              </a:rPr>
              <a:t>All st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k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holde</a:t>
            </a:r>
            <a:r>
              <a:rPr sz="1200" spc="-10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s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 e</a:t>
            </a:r>
            <a:r>
              <a:rPr sz="1200" spc="10" dirty="0">
                <a:latin typeface="Times New Roman"/>
                <a:cs typeface="Times New Roman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g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g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d in </a:t>
            </a:r>
            <a:r>
              <a:rPr sz="1200" spc="10" dirty="0">
                <a:latin typeface="Times New Roman"/>
                <a:cs typeface="Times New Roman"/>
              </a:rPr>
              <a:t>d</a:t>
            </a:r>
            <a:r>
              <a:rPr sz="1200" spc="-5" dirty="0">
                <a:latin typeface="Times New Roman"/>
                <a:cs typeface="Times New Roman"/>
              </a:rPr>
              <a:t>ec</a:t>
            </a:r>
            <a:r>
              <a:rPr sz="1200" dirty="0">
                <a:latin typeface="Times New Roman"/>
                <a:cs typeface="Times New Roman"/>
              </a:rPr>
              <a:t>isio</a:t>
            </a:r>
            <a:r>
              <a:rPr sz="1200" spc="5" dirty="0">
                <a:latin typeface="Times New Roman"/>
                <a:cs typeface="Times New Roman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- making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nd poli</a:t>
            </a:r>
            <a:r>
              <a:rPr sz="1200" spc="15" dirty="0">
                <a:latin typeface="Times New Roman"/>
                <a:cs typeface="Times New Roman"/>
              </a:rPr>
              <a:t>c</a:t>
            </a:r>
            <a:r>
              <a:rPr sz="1200" spc="-20" dirty="0">
                <a:latin typeface="Times New Roman"/>
                <a:cs typeface="Times New Roman"/>
              </a:rPr>
              <a:t>y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10" dirty="0">
                <a:latin typeface="Times New Roman"/>
                <a:cs typeface="Times New Roman"/>
              </a:rPr>
              <a:t>m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k</a:t>
            </a:r>
            <a:r>
              <a:rPr sz="1200" spc="10" dirty="0">
                <a:latin typeface="Times New Roman"/>
                <a:cs typeface="Times New Roman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ontribut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s to the </a:t>
            </a:r>
            <a:r>
              <a:rPr sz="1200" spc="-10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ommon </a:t>
            </a:r>
            <a:r>
              <a:rPr sz="1200" spc="-15" dirty="0">
                <a:latin typeface="Times New Roman"/>
                <a:cs typeface="Times New Roman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ood.</a:t>
            </a:r>
            <a:endParaRPr sz="1200">
              <a:latin typeface="Times New Roman"/>
              <a:cs typeface="Times New Roman"/>
            </a:endParaRPr>
          </a:p>
          <a:p>
            <a:pPr marL="433705" marR="88265" indent="-228600">
              <a:lnSpc>
                <a:spcPts val="1380"/>
              </a:lnSpc>
              <a:buSzPct val="83333"/>
              <a:buFont typeface="Symbol"/>
              <a:buChar char=""/>
              <a:tabLst>
                <a:tab pos="434340" algn="l"/>
              </a:tabLst>
            </a:pPr>
            <a:r>
              <a:rPr sz="1200" dirty="0">
                <a:latin typeface="Times New Roman"/>
                <a:cs typeface="Times New Roman"/>
              </a:rPr>
              <a:t>All st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k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holde</a:t>
            </a:r>
            <a:r>
              <a:rPr sz="1200" spc="-10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s implem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nt polici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s ground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d in civic p</a:t>
            </a:r>
            <a:r>
              <a:rPr sz="1200" spc="-10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inciples in the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pla</a:t>
            </a:r>
            <a:r>
              <a:rPr sz="1200" spc="-10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s where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</a:t>
            </a:r>
            <a:r>
              <a:rPr sz="1200" spc="2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y h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ve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uthori</a:t>
            </a:r>
            <a:r>
              <a:rPr sz="1200" spc="10" dirty="0">
                <a:latin typeface="Times New Roman"/>
                <a:cs typeface="Times New Roman"/>
              </a:rPr>
              <a:t>t</a:t>
            </a:r>
            <a:r>
              <a:rPr sz="120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5408" y="4279391"/>
            <a:ext cx="4615815" cy="1418590"/>
          </a:xfrm>
          <a:custGeom>
            <a:avLst/>
            <a:gdLst/>
            <a:ahLst/>
            <a:cxnLst/>
            <a:rect l="l" t="t" r="r" b="b"/>
            <a:pathLst>
              <a:path w="4615815" h="1418589">
                <a:moveTo>
                  <a:pt x="4473714" y="0"/>
                </a:moveTo>
                <a:lnTo>
                  <a:pt x="130115" y="475"/>
                </a:lnTo>
                <a:lnTo>
                  <a:pt x="88608" y="10318"/>
                </a:lnTo>
                <a:lnTo>
                  <a:pt x="52843" y="31378"/>
                </a:lnTo>
                <a:lnTo>
                  <a:pt x="24819" y="61655"/>
                </a:lnTo>
                <a:lnTo>
                  <a:pt x="6538" y="99148"/>
                </a:lnTo>
                <a:lnTo>
                  <a:pt x="0" y="141859"/>
                </a:lnTo>
                <a:lnTo>
                  <a:pt x="475" y="1288048"/>
                </a:lnTo>
                <a:lnTo>
                  <a:pt x="10315" y="1329572"/>
                </a:lnTo>
                <a:lnTo>
                  <a:pt x="31370" y="1365350"/>
                </a:lnTo>
                <a:lnTo>
                  <a:pt x="61637" y="1393383"/>
                </a:lnTo>
                <a:lnTo>
                  <a:pt x="99116" y="1411669"/>
                </a:lnTo>
                <a:lnTo>
                  <a:pt x="141808" y="1418209"/>
                </a:lnTo>
                <a:lnTo>
                  <a:pt x="4485451" y="1417730"/>
                </a:lnTo>
                <a:lnTo>
                  <a:pt x="4526965" y="1407879"/>
                </a:lnTo>
                <a:lnTo>
                  <a:pt x="4562732" y="1386816"/>
                </a:lnTo>
                <a:lnTo>
                  <a:pt x="4590756" y="1356541"/>
                </a:lnTo>
                <a:lnTo>
                  <a:pt x="4609036" y="1319053"/>
                </a:lnTo>
                <a:lnTo>
                  <a:pt x="4615573" y="1276350"/>
                </a:lnTo>
                <a:lnTo>
                  <a:pt x="4615095" y="130121"/>
                </a:lnTo>
                <a:lnTo>
                  <a:pt x="4605244" y="88608"/>
                </a:lnTo>
                <a:lnTo>
                  <a:pt x="4584181" y="52840"/>
                </a:lnTo>
                <a:lnTo>
                  <a:pt x="4553906" y="24817"/>
                </a:lnTo>
                <a:lnTo>
                  <a:pt x="4516417" y="6537"/>
                </a:lnTo>
                <a:lnTo>
                  <a:pt x="4473714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42641" y="4355591"/>
            <a:ext cx="84201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dirty="0">
                <a:latin typeface="Calibri"/>
                <a:cs typeface="Calibri"/>
              </a:rPr>
              <a:t>Mission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55214" y="4596003"/>
            <a:ext cx="817244" cy="0"/>
          </a:xfrm>
          <a:custGeom>
            <a:avLst/>
            <a:gdLst/>
            <a:ahLst/>
            <a:cxnLst/>
            <a:rect l="l" t="t" r="r" b="b"/>
            <a:pathLst>
              <a:path w="817245">
                <a:moveTo>
                  <a:pt x="0" y="0"/>
                </a:moveTo>
                <a:lnTo>
                  <a:pt x="816863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67206" y="4740402"/>
            <a:ext cx="4390390" cy="897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500"/>
              </a:lnSpc>
            </a:pP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25" dirty="0">
                <a:latin typeface="Calibri"/>
                <a:cs typeface="Calibri"/>
              </a:rPr>
              <a:t>rev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20" dirty="0">
                <a:latin typeface="Calibri"/>
                <a:cs typeface="Calibri"/>
              </a:rPr>
              <a:t>h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</a:t>
            </a:r>
            <a:r>
              <a:rPr sz="1600" b="1" spc="-30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ad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of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Aq</a:t>
            </a:r>
            <a:r>
              <a:rPr sz="1600" b="1" spc="-20" dirty="0">
                <a:latin typeface="Calibri"/>
                <a:cs typeface="Calibri"/>
              </a:rPr>
              <a:t>ua</a:t>
            </a:r>
            <a:r>
              <a:rPr sz="1600" b="1" spc="-10" dirty="0">
                <a:latin typeface="Calibri"/>
                <a:cs typeface="Calibri"/>
              </a:rPr>
              <a:t>tic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spc="-40" dirty="0">
                <a:latin typeface="Calibri"/>
                <a:cs typeface="Calibri"/>
              </a:rPr>
              <a:t>n</a:t>
            </a:r>
            <a:r>
              <a:rPr sz="1600" b="1" spc="-35" dirty="0">
                <a:latin typeface="Calibri"/>
                <a:cs typeface="Calibri"/>
              </a:rPr>
              <a:t>v</a:t>
            </a:r>
            <a:r>
              <a:rPr sz="1600" b="1" spc="-10" dirty="0">
                <a:latin typeface="Calibri"/>
                <a:cs typeface="Calibri"/>
              </a:rPr>
              <a:t>as</a:t>
            </a:r>
            <a:r>
              <a:rPr sz="1600" b="1" dirty="0">
                <a:latin typeface="Calibri"/>
                <a:cs typeface="Calibri"/>
              </a:rPr>
              <a:t>i</a:t>
            </a:r>
            <a:r>
              <a:rPr sz="1600" b="1" spc="-25" dirty="0">
                <a:latin typeface="Calibri"/>
                <a:cs typeface="Calibri"/>
              </a:rPr>
              <a:t>v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Speci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spc="-10" dirty="0">
                <a:latin typeface="Calibri"/>
                <a:cs typeface="Calibri"/>
              </a:rPr>
              <a:t>S) and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35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3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ct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70" dirty="0">
                <a:latin typeface="Calibri"/>
                <a:cs typeface="Calibri"/>
              </a:rPr>
              <a:t>W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3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es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</a:t>
            </a:r>
            <a:r>
              <a:rPr sz="1600" b="1" spc="-40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c</a:t>
            </a:r>
            <a:r>
              <a:rPr sz="1600" b="1" spc="-15" dirty="0">
                <a:latin typeface="Calibri"/>
                <a:cs typeface="Calibri"/>
              </a:rPr>
              <a:t>es</a:t>
            </a:r>
            <a:r>
              <a:rPr sz="1600" b="1" spc="-5" dirty="0">
                <a:latin typeface="Calibri"/>
                <a:cs typeface="Calibri"/>
              </a:rPr>
              <a:t>,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20" dirty="0">
                <a:latin typeface="Calibri"/>
                <a:cs typeface="Calibri"/>
              </a:rPr>
              <a:t>r</a:t>
            </a:r>
            <a:r>
              <a:rPr sz="1600" b="1" spc="-5" dirty="0">
                <a:latin typeface="Calibri"/>
                <a:cs typeface="Calibri"/>
              </a:rPr>
              <a:t>iti</a:t>
            </a:r>
            <a:r>
              <a:rPr sz="1600" b="1" spc="-20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Aq</a:t>
            </a:r>
            <a:r>
              <a:rPr sz="1600" b="1" spc="-20" dirty="0">
                <a:latin typeface="Calibri"/>
                <a:cs typeface="Calibri"/>
              </a:rPr>
              <a:t>ua</a:t>
            </a:r>
            <a:r>
              <a:rPr sz="1600" b="1" spc="-10" dirty="0">
                <a:latin typeface="Calibri"/>
                <a:cs typeface="Calibri"/>
              </a:rPr>
              <a:t>tic Habi</a:t>
            </a:r>
            <a:r>
              <a:rPr sz="1600" b="1" spc="-20" dirty="0">
                <a:latin typeface="Calibri"/>
                <a:cs typeface="Calibri"/>
              </a:rPr>
              <a:t>ta</a:t>
            </a:r>
            <a:r>
              <a:rPr sz="1600" b="1" spc="-10" dirty="0">
                <a:latin typeface="Calibri"/>
                <a:cs typeface="Calibri"/>
              </a:rPr>
              <a:t>ts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20" dirty="0">
                <a:latin typeface="Calibri"/>
                <a:cs typeface="Calibri"/>
              </a:rPr>
              <a:t>h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E</a:t>
            </a:r>
            <a:r>
              <a:rPr sz="1600" b="1" spc="-20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40" dirty="0">
                <a:latin typeface="Calibri"/>
                <a:cs typeface="Calibri"/>
              </a:rPr>
              <a:t>s</a:t>
            </a:r>
            <a:r>
              <a:rPr sz="1600" b="1" spc="-25" dirty="0">
                <a:latin typeface="Calibri"/>
                <a:cs typeface="Calibri"/>
              </a:rPr>
              <a:t>ys</a:t>
            </a:r>
            <a:r>
              <a:rPr sz="1600" b="1" spc="-3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em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Se</a:t>
            </a:r>
            <a:r>
              <a:rPr sz="1600" b="1" spc="-5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vi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Depende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on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Them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Ra</a:t>
            </a:r>
            <a:r>
              <a:rPr sz="1600" b="1" spc="-15" dirty="0">
                <a:latin typeface="Calibri"/>
                <a:cs typeface="Calibri"/>
              </a:rPr>
              <a:t>ms</a:t>
            </a:r>
            <a:r>
              <a:rPr sz="1600" b="1" spc="-2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110" dirty="0">
                <a:latin typeface="Calibri"/>
                <a:cs typeface="Calibri"/>
              </a:rPr>
              <a:t>y</a:t>
            </a:r>
            <a:r>
              <a:rPr sz="1600" b="1" spc="-5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70982" y="4986654"/>
            <a:ext cx="925194" cy="1905"/>
          </a:xfrm>
          <a:custGeom>
            <a:avLst/>
            <a:gdLst/>
            <a:ahLst/>
            <a:cxnLst/>
            <a:rect l="l" t="t" r="r" b="b"/>
            <a:pathLst>
              <a:path w="925195" h="1904">
                <a:moveTo>
                  <a:pt x="0" y="1778"/>
                </a:moveTo>
                <a:lnTo>
                  <a:pt x="925194" y="0"/>
                </a:lnTo>
              </a:path>
            </a:pathLst>
          </a:custGeom>
          <a:ln w="12700">
            <a:solidFill>
              <a:srgbClr val="467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96177" y="4237735"/>
            <a:ext cx="2498090" cy="1497965"/>
          </a:xfrm>
          <a:custGeom>
            <a:avLst/>
            <a:gdLst/>
            <a:ahLst/>
            <a:cxnLst/>
            <a:rect l="l" t="t" r="r" b="b"/>
            <a:pathLst>
              <a:path w="2498090" h="1497964">
                <a:moveTo>
                  <a:pt x="2347849" y="0"/>
                </a:moveTo>
                <a:lnTo>
                  <a:pt x="139805" y="331"/>
                </a:lnTo>
                <a:lnTo>
                  <a:pt x="97898" y="9241"/>
                </a:lnTo>
                <a:lnTo>
                  <a:pt x="61244" y="28963"/>
                </a:lnTo>
                <a:lnTo>
                  <a:pt x="31634" y="57701"/>
                </a:lnTo>
                <a:lnTo>
                  <a:pt x="10860" y="93659"/>
                </a:lnTo>
                <a:lnTo>
                  <a:pt x="711" y="135043"/>
                </a:lnTo>
                <a:lnTo>
                  <a:pt x="0" y="149733"/>
                </a:lnTo>
                <a:lnTo>
                  <a:pt x="338" y="1358258"/>
                </a:lnTo>
                <a:lnTo>
                  <a:pt x="9270" y="1400139"/>
                </a:lnTo>
                <a:lnTo>
                  <a:pt x="29006" y="1436767"/>
                </a:lnTo>
                <a:lnTo>
                  <a:pt x="57758" y="1466355"/>
                </a:lnTo>
                <a:lnTo>
                  <a:pt x="93737" y="1487113"/>
                </a:lnTo>
                <a:lnTo>
                  <a:pt x="135154" y="1497253"/>
                </a:lnTo>
                <a:lnTo>
                  <a:pt x="149859" y="1497964"/>
                </a:lnTo>
                <a:lnTo>
                  <a:pt x="2358002" y="1497626"/>
                </a:lnTo>
                <a:lnTo>
                  <a:pt x="2399883" y="1488694"/>
                </a:lnTo>
                <a:lnTo>
                  <a:pt x="2436511" y="1468958"/>
                </a:lnTo>
                <a:lnTo>
                  <a:pt x="2466099" y="1440206"/>
                </a:lnTo>
                <a:lnTo>
                  <a:pt x="2486857" y="1404227"/>
                </a:lnTo>
                <a:lnTo>
                  <a:pt x="2496997" y="1362810"/>
                </a:lnTo>
                <a:lnTo>
                  <a:pt x="2497708" y="1348104"/>
                </a:lnTo>
                <a:lnTo>
                  <a:pt x="2497377" y="139693"/>
                </a:lnTo>
                <a:lnTo>
                  <a:pt x="2488465" y="97838"/>
                </a:lnTo>
                <a:lnTo>
                  <a:pt x="2468737" y="61217"/>
                </a:lnTo>
                <a:lnTo>
                  <a:pt x="2439982" y="31625"/>
                </a:lnTo>
                <a:lnTo>
                  <a:pt x="2403993" y="10858"/>
                </a:lnTo>
                <a:lnTo>
                  <a:pt x="2362560" y="711"/>
                </a:lnTo>
                <a:lnTo>
                  <a:pt x="2347849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96177" y="4237735"/>
            <a:ext cx="2498090" cy="1497965"/>
          </a:xfrm>
          <a:custGeom>
            <a:avLst/>
            <a:gdLst/>
            <a:ahLst/>
            <a:cxnLst/>
            <a:rect l="l" t="t" r="r" b="b"/>
            <a:pathLst>
              <a:path w="2498090" h="1497964">
                <a:moveTo>
                  <a:pt x="0" y="149733"/>
                </a:moveTo>
                <a:lnTo>
                  <a:pt x="6208" y="106939"/>
                </a:lnTo>
                <a:lnTo>
                  <a:pt x="23639" y="68973"/>
                </a:lnTo>
                <a:lnTo>
                  <a:pt x="50503" y="37629"/>
                </a:lnTo>
                <a:lnTo>
                  <a:pt x="85008" y="14703"/>
                </a:lnTo>
                <a:lnTo>
                  <a:pt x="125363" y="1989"/>
                </a:lnTo>
                <a:lnTo>
                  <a:pt x="2347849" y="0"/>
                </a:lnTo>
                <a:lnTo>
                  <a:pt x="2362560" y="711"/>
                </a:lnTo>
                <a:lnTo>
                  <a:pt x="2403993" y="10858"/>
                </a:lnTo>
                <a:lnTo>
                  <a:pt x="2439982" y="31625"/>
                </a:lnTo>
                <a:lnTo>
                  <a:pt x="2468737" y="61217"/>
                </a:lnTo>
                <a:lnTo>
                  <a:pt x="2488465" y="97838"/>
                </a:lnTo>
                <a:lnTo>
                  <a:pt x="2497377" y="139693"/>
                </a:lnTo>
                <a:lnTo>
                  <a:pt x="2497708" y="1348104"/>
                </a:lnTo>
                <a:lnTo>
                  <a:pt x="2496997" y="1362810"/>
                </a:lnTo>
                <a:lnTo>
                  <a:pt x="2486857" y="1404227"/>
                </a:lnTo>
                <a:lnTo>
                  <a:pt x="2466099" y="1440206"/>
                </a:lnTo>
                <a:lnTo>
                  <a:pt x="2436511" y="1468958"/>
                </a:lnTo>
                <a:lnTo>
                  <a:pt x="2399883" y="1488694"/>
                </a:lnTo>
                <a:lnTo>
                  <a:pt x="2358002" y="1497626"/>
                </a:lnTo>
                <a:lnTo>
                  <a:pt x="149859" y="1497964"/>
                </a:lnTo>
                <a:lnTo>
                  <a:pt x="135154" y="1497253"/>
                </a:lnTo>
                <a:lnTo>
                  <a:pt x="93737" y="1487113"/>
                </a:lnTo>
                <a:lnTo>
                  <a:pt x="57758" y="1466355"/>
                </a:lnTo>
                <a:lnTo>
                  <a:pt x="29006" y="1436767"/>
                </a:lnTo>
                <a:lnTo>
                  <a:pt x="9270" y="1400139"/>
                </a:lnTo>
                <a:lnTo>
                  <a:pt x="338" y="1358258"/>
                </a:lnTo>
                <a:lnTo>
                  <a:pt x="0" y="14973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707251" y="4502022"/>
            <a:ext cx="2076450" cy="984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525780">
              <a:lnSpc>
                <a:spcPct val="100000"/>
              </a:lnSpc>
            </a:pPr>
            <a:r>
              <a:rPr sz="1600" b="1" i="1" spc="-15" dirty="0">
                <a:latin typeface="Calibri"/>
                <a:cs typeface="Calibri"/>
              </a:rPr>
              <a:t>Objectiv</a:t>
            </a:r>
            <a:r>
              <a:rPr sz="1600" b="1" i="1" spc="-10" dirty="0">
                <a:latin typeface="Calibri"/>
                <a:cs typeface="Calibri"/>
              </a:rPr>
              <a:t>e</a:t>
            </a:r>
            <a:r>
              <a:rPr sz="1600" b="1" i="1" spc="15" dirty="0">
                <a:latin typeface="Calibri"/>
                <a:cs typeface="Calibri"/>
              </a:rPr>
              <a:t> </a:t>
            </a:r>
            <a:r>
              <a:rPr sz="1600" b="1" i="1" spc="-15" dirty="0">
                <a:latin typeface="Calibri"/>
                <a:cs typeface="Calibri"/>
              </a:rPr>
              <a:t>2</a:t>
            </a:r>
            <a:r>
              <a:rPr sz="1600" b="1" i="1" spc="-5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12065" marR="5080" algn="ctr">
              <a:lnSpc>
                <a:spcPct val="91600"/>
              </a:lnSpc>
              <a:spcBef>
                <a:spcPts val="675"/>
              </a:spcBef>
            </a:pP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20" dirty="0">
                <a:latin typeface="Calibri"/>
                <a:cs typeface="Calibri"/>
              </a:rPr>
              <a:t>e</a:t>
            </a:r>
            <a:r>
              <a:rPr sz="1600" b="1" spc="-3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ct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spc="-30" dirty="0">
                <a:latin typeface="Calibri"/>
                <a:cs typeface="Calibri"/>
              </a:rPr>
              <a:t>nf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25" dirty="0">
                <a:latin typeface="Calibri"/>
                <a:cs typeface="Calibri"/>
              </a:rPr>
              <a:t>st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5" dirty="0">
                <a:latin typeface="Calibri"/>
                <a:cs typeface="Calibri"/>
              </a:rPr>
              <a:t>tio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arly and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20" dirty="0">
                <a:latin typeface="Calibri"/>
                <a:cs typeface="Calibri"/>
              </a:rPr>
              <a:t>e</a:t>
            </a:r>
            <a:r>
              <a:rPr sz="1600" b="1" spc="-15" dirty="0">
                <a:latin typeface="Calibri"/>
                <a:cs typeface="Calibri"/>
              </a:rPr>
              <a:t>w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spc="-30" dirty="0">
                <a:latin typeface="Calibri"/>
                <a:cs typeface="Calibri"/>
              </a:rPr>
              <a:t>nf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25" dirty="0">
                <a:latin typeface="Calibri"/>
                <a:cs typeface="Calibri"/>
              </a:rPr>
              <a:t>st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5" dirty="0">
                <a:latin typeface="Calibri"/>
                <a:cs typeface="Calibri"/>
              </a:rPr>
              <a:t>tio</a:t>
            </a:r>
            <a:r>
              <a:rPr sz="1600" b="1" spc="-10" dirty="0">
                <a:latin typeface="Calibri"/>
                <a:cs typeface="Calibri"/>
              </a:rPr>
              <a:t>n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espon</a:t>
            </a:r>
            <a:r>
              <a:rPr sz="1600" b="1" spc="-10" dirty="0">
                <a:latin typeface="Calibri"/>
                <a:cs typeface="Calibri"/>
              </a:rPr>
              <a:t>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993885" y="4534408"/>
            <a:ext cx="1073785" cy="452755"/>
          </a:xfrm>
          <a:custGeom>
            <a:avLst/>
            <a:gdLst/>
            <a:ahLst/>
            <a:cxnLst/>
            <a:rect l="l" t="t" r="r" b="b"/>
            <a:pathLst>
              <a:path w="1073784" h="452754">
                <a:moveTo>
                  <a:pt x="0" y="452246"/>
                </a:moveTo>
                <a:lnTo>
                  <a:pt x="1073531" y="0"/>
                </a:lnTo>
              </a:path>
            </a:pathLst>
          </a:custGeom>
          <a:ln w="12700">
            <a:solidFill>
              <a:srgbClr val="52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067417" y="3909948"/>
            <a:ext cx="2498090" cy="1249045"/>
          </a:xfrm>
          <a:custGeom>
            <a:avLst/>
            <a:gdLst/>
            <a:ahLst/>
            <a:cxnLst/>
            <a:rect l="l" t="t" r="r" b="b"/>
            <a:pathLst>
              <a:path w="2498090" h="1249045">
                <a:moveTo>
                  <a:pt x="2372740" y="0"/>
                </a:moveTo>
                <a:lnTo>
                  <a:pt x="111502" y="705"/>
                </a:lnTo>
                <a:lnTo>
                  <a:pt x="70749" y="12314"/>
                </a:lnTo>
                <a:lnTo>
                  <a:pt x="37005" y="36179"/>
                </a:lnTo>
                <a:lnTo>
                  <a:pt x="12846" y="69709"/>
                </a:lnTo>
                <a:lnTo>
                  <a:pt x="850" y="110310"/>
                </a:lnTo>
                <a:lnTo>
                  <a:pt x="0" y="124967"/>
                </a:lnTo>
                <a:lnTo>
                  <a:pt x="703" y="1137289"/>
                </a:lnTo>
                <a:lnTo>
                  <a:pt x="12289" y="1178065"/>
                </a:lnTo>
                <a:lnTo>
                  <a:pt x="36116" y="1211848"/>
                </a:lnTo>
                <a:lnTo>
                  <a:pt x="69607" y="1236045"/>
                </a:lnTo>
                <a:lnTo>
                  <a:pt x="110185" y="1248065"/>
                </a:lnTo>
                <a:lnTo>
                  <a:pt x="124840" y="1248917"/>
                </a:lnTo>
                <a:lnTo>
                  <a:pt x="2386079" y="1248212"/>
                </a:lnTo>
                <a:lnTo>
                  <a:pt x="2426832" y="1236603"/>
                </a:lnTo>
                <a:lnTo>
                  <a:pt x="2460576" y="1212738"/>
                </a:lnTo>
                <a:lnTo>
                  <a:pt x="2484735" y="1179208"/>
                </a:lnTo>
                <a:lnTo>
                  <a:pt x="2496731" y="1138607"/>
                </a:lnTo>
                <a:lnTo>
                  <a:pt x="2497581" y="1123950"/>
                </a:lnTo>
                <a:lnTo>
                  <a:pt x="2496878" y="111628"/>
                </a:lnTo>
                <a:lnTo>
                  <a:pt x="2485292" y="70852"/>
                </a:lnTo>
                <a:lnTo>
                  <a:pt x="2461465" y="37069"/>
                </a:lnTo>
                <a:lnTo>
                  <a:pt x="2427974" y="12872"/>
                </a:lnTo>
                <a:lnTo>
                  <a:pt x="2387396" y="852"/>
                </a:lnTo>
                <a:lnTo>
                  <a:pt x="237274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67417" y="3909948"/>
            <a:ext cx="2498090" cy="1249045"/>
          </a:xfrm>
          <a:custGeom>
            <a:avLst/>
            <a:gdLst/>
            <a:ahLst/>
            <a:cxnLst/>
            <a:rect l="l" t="t" r="r" b="b"/>
            <a:pathLst>
              <a:path w="2498090" h="1249045">
                <a:moveTo>
                  <a:pt x="0" y="124967"/>
                </a:moveTo>
                <a:lnTo>
                  <a:pt x="7369" y="82585"/>
                </a:lnTo>
                <a:lnTo>
                  <a:pt x="27760" y="46410"/>
                </a:lnTo>
                <a:lnTo>
                  <a:pt x="58595" y="19035"/>
                </a:lnTo>
                <a:lnTo>
                  <a:pt x="97298" y="3053"/>
                </a:lnTo>
                <a:lnTo>
                  <a:pt x="2372740" y="0"/>
                </a:lnTo>
                <a:lnTo>
                  <a:pt x="2387396" y="852"/>
                </a:lnTo>
                <a:lnTo>
                  <a:pt x="2427974" y="12872"/>
                </a:lnTo>
                <a:lnTo>
                  <a:pt x="2461465" y="37069"/>
                </a:lnTo>
                <a:lnTo>
                  <a:pt x="2485292" y="70852"/>
                </a:lnTo>
                <a:lnTo>
                  <a:pt x="2496878" y="111628"/>
                </a:lnTo>
                <a:lnTo>
                  <a:pt x="2497581" y="1123950"/>
                </a:lnTo>
                <a:lnTo>
                  <a:pt x="2496731" y="1138607"/>
                </a:lnTo>
                <a:lnTo>
                  <a:pt x="2484735" y="1179208"/>
                </a:lnTo>
                <a:lnTo>
                  <a:pt x="2460576" y="1212738"/>
                </a:lnTo>
                <a:lnTo>
                  <a:pt x="2426832" y="1236603"/>
                </a:lnTo>
                <a:lnTo>
                  <a:pt x="2386079" y="1248212"/>
                </a:lnTo>
                <a:lnTo>
                  <a:pt x="124840" y="1248917"/>
                </a:lnTo>
                <a:lnTo>
                  <a:pt x="110185" y="1248065"/>
                </a:lnTo>
                <a:lnTo>
                  <a:pt x="69607" y="1236045"/>
                </a:lnTo>
                <a:lnTo>
                  <a:pt x="36116" y="1211848"/>
                </a:lnTo>
                <a:lnTo>
                  <a:pt x="12289" y="1178065"/>
                </a:lnTo>
                <a:lnTo>
                  <a:pt x="703" y="1137289"/>
                </a:lnTo>
                <a:lnTo>
                  <a:pt x="0" y="12496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140442" y="4093083"/>
            <a:ext cx="2352675" cy="897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91500"/>
              </a:lnSpc>
            </a:pP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6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Sup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early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ic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ov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early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ods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993885" y="4986654"/>
            <a:ext cx="1062990" cy="1047750"/>
          </a:xfrm>
          <a:custGeom>
            <a:avLst/>
            <a:gdLst/>
            <a:ahLst/>
            <a:cxnLst/>
            <a:rect l="l" t="t" r="r" b="b"/>
            <a:pathLst>
              <a:path w="1062990" h="1047750">
                <a:moveTo>
                  <a:pt x="0" y="0"/>
                </a:moveTo>
                <a:lnTo>
                  <a:pt x="1062863" y="1047750"/>
                </a:lnTo>
              </a:path>
            </a:pathLst>
          </a:custGeom>
          <a:ln w="12700">
            <a:solidFill>
              <a:srgbClr val="52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056748" y="5409946"/>
            <a:ext cx="2498090" cy="1249045"/>
          </a:xfrm>
          <a:custGeom>
            <a:avLst/>
            <a:gdLst/>
            <a:ahLst/>
            <a:cxnLst/>
            <a:rect l="l" t="t" r="r" b="b"/>
            <a:pathLst>
              <a:path w="2498090" h="1249045">
                <a:moveTo>
                  <a:pt x="2372741" y="0"/>
                </a:moveTo>
                <a:lnTo>
                  <a:pt x="111598" y="693"/>
                </a:lnTo>
                <a:lnTo>
                  <a:pt x="70813" y="12259"/>
                </a:lnTo>
                <a:lnTo>
                  <a:pt x="37040" y="36082"/>
                </a:lnTo>
                <a:lnTo>
                  <a:pt x="12859" y="69582"/>
                </a:lnTo>
                <a:lnTo>
                  <a:pt x="851" y="110178"/>
                </a:lnTo>
                <a:lnTo>
                  <a:pt x="0" y="124840"/>
                </a:lnTo>
                <a:lnTo>
                  <a:pt x="693" y="1137192"/>
                </a:lnTo>
                <a:lnTo>
                  <a:pt x="12259" y="1177977"/>
                </a:lnTo>
                <a:lnTo>
                  <a:pt x="36082" y="1211750"/>
                </a:lnTo>
                <a:lnTo>
                  <a:pt x="69582" y="1235931"/>
                </a:lnTo>
                <a:lnTo>
                  <a:pt x="110178" y="1247939"/>
                </a:lnTo>
                <a:lnTo>
                  <a:pt x="124841" y="1248790"/>
                </a:lnTo>
                <a:lnTo>
                  <a:pt x="2385983" y="1248097"/>
                </a:lnTo>
                <a:lnTo>
                  <a:pt x="2426768" y="1236531"/>
                </a:lnTo>
                <a:lnTo>
                  <a:pt x="2460541" y="1212708"/>
                </a:lnTo>
                <a:lnTo>
                  <a:pt x="2484722" y="1179208"/>
                </a:lnTo>
                <a:lnTo>
                  <a:pt x="2496730" y="1138612"/>
                </a:lnTo>
                <a:lnTo>
                  <a:pt x="2497581" y="1123950"/>
                </a:lnTo>
                <a:lnTo>
                  <a:pt x="2496888" y="111598"/>
                </a:lnTo>
                <a:lnTo>
                  <a:pt x="2485322" y="70813"/>
                </a:lnTo>
                <a:lnTo>
                  <a:pt x="2461499" y="37040"/>
                </a:lnTo>
                <a:lnTo>
                  <a:pt x="2427999" y="12859"/>
                </a:lnTo>
                <a:lnTo>
                  <a:pt x="2387403" y="851"/>
                </a:lnTo>
                <a:lnTo>
                  <a:pt x="2372741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056748" y="5409946"/>
            <a:ext cx="2498090" cy="1249045"/>
          </a:xfrm>
          <a:custGeom>
            <a:avLst/>
            <a:gdLst/>
            <a:ahLst/>
            <a:cxnLst/>
            <a:rect l="l" t="t" r="r" b="b"/>
            <a:pathLst>
              <a:path w="2498090" h="1249045">
                <a:moveTo>
                  <a:pt x="0" y="124840"/>
                </a:moveTo>
                <a:lnTo>
                  <a:pt x="7376" y="82453"/>
                </a:lnTo>
                <a:lnTo>
                  <a:pt x="27786" y="46301"/>
                </a:lnTo>
                <a:lnTo>
                  <a:pt x="58649" y="18965"/>
                </a:lnTo>
                <a:lnTo>
                  <a:pt x="97383" y="3027"/>
                </a:lnTo>
                <a:lnTo>
                  <a:pt x="2372741" y="0"/>
                </a:lnTo>
                <a:lnTo>
                  <a:pt x="2387403" y="851"/>
                </a:lnTo>
                <a:lnTo>
                  <a:pt x="2427999" y="12859"/>
                </a:lnTo>
                <a:lnTo>
                  <a:pt x="2461499" y="37040"/>
                </a:lnTo>
                <a:lnTo>
                  <a:pt x="2485322" y="70813"/>
                </a:lnTo>
                <a:lnTo>
                  <a:pt x="2496888" y="111598"/>
                </a:lnTo>
                <a:lnTo>
                  <a:pt x="2497581" y="1123950"/>
                </a:lnTo>
                <a:lnTo>
                  <a:pt x="2496730" y="1138612"/>
                </a:lnTo>
                <a:lnTo>
                  <a:pt x="2484722" y="1179208"/>
                </a:lnTo>
                <a:lnTo>
                  <a:pt x="2460541" y="1212708"/>
                </a:lnTo>
                <a:lnTo>
                  <a:pt x="2426768" y="1236531"/>
                </a:lnTo>
                <a:lnTo>
                  <a:pt x="2385983" y="1248097"/>
                </a:lnTo>
                <a:lnTo>
                  <a:pt x="124841" y="1248790"/>
                </a:lnTo>
                <a:lnTo>
                  <a:pt x="110178" y="1247939"/>
                </a:lnTo>
                <a:lnTo>
                  <a:pt x="69582" y="1235931"/>
                </a:lnTo>
                <a:lnTo>
                  <a:pt x="36082" y="1211750"/>
                </a:lnTo>
                <a:lnTo>
                  <a:pt x="12259" y="1177977"/>
                </a:lnTo>
                <a:lnTo>
                  <a:pt x="693" y="1137192"/>
                </a:lnTo>
                <a:lnTo>
                  <a:pt x="0" y="12484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198354" y="5593207"/>
            <a:ext cx="2214245" cy="897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91500"/>
              </a:lnSpc>
            </a:pP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6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i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esponse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(NIRP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timi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impact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570982" y="4988433"/>
            <a:ext cx="927735" cy="3126105"/>
          </a:xfrm>
          <a:custGeom>
            <a:avLst/>
            <a:gdLst/>
            <a:ahLst/>
            <a:cxnLst/>
            <a:rect l="l" t="t" r="r" b="b"/>
            <a:pathLst>
              <a:path w="927735" h="3126104">
                <a:moveTo>
                  <a:pt x="0" y="0"/>
                </a:moveTo>
                <a:lnTo>
                  <a:pt x="927353" y="3125850"/>
                </a:lnTo>
              </a:path>
            </a:pathLst>
          </a:custGeom>
          <a:ln w="12700">
            <a:solidFill>
              <a:srgbClr val="467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98335" y="7489697"/>
            <a:ext cx="2498090" cy="1249045"/>
          </a:xfrm>
          <a:custGeom>
            <a:avLst/>
            <a:gdLst/>
            <a:ahLst/>
            <a:cxnLst/>
            <a:rect l="l" t="t" r="r" b="b"/>
            <a:pathLst>
              <a:path w="2498090" h="1249045">
                <a:moveTo>
                  <a:pt x="2372741" y="0"/>
                </a:moveTo>
                <a:lnTo>
                  <a:pt x="111502" y="705"/>
                </a:lnTo>
                <a:lnTo>
                  <a:pt x="70749" y="12314"/>
                </a:lnTo>
                <a:lnTo>
                  <a:pt x="37005" y="36179"/>
                </a:lnTo>
                <a:lnTo>
                  <a:pt x="12846" y="69709"/>
                </a:lnTo>
                <a:lnTo>
                  <a:pt x="850" y="110310"/>
                </a:lnTo>
                <a:lnTo>
                  <a:pt x="0" y="124968"/>
                </a:lnTo>
                <a:lnTo>
                  <a:pt x="703" y="1137289"/>
                </a:lnTo>
                <a:lnTo>
                  <a:pt x="12289" y="1178065"/>
                </a:lnTo>
                <a:lnTo>
                  <a:pt x="36116" y="1211848"/>
                </a:lnTo>
                <a:lnTo>
                  <a:pt x="69607" y="1236045"/>
                </a:lnTo>
                <a:lnTo>
                  <a:pt x="110185" y="1248065"/>
                </a:lnTo>
                <a:lnTo>
                  <a:pt x="124840" y="1248917"/>
                </a:lnTo>
                <a:lnTo>
                  <a:pt x="2386079" y="1248212"/>
                </a:lnTo>
                <a:lnTo>
                  <a:pt x="2426832" y="1236603"/>
                </a:lnTo>
                <a:lnTo>
                  <a:pt x="2460576" y="1212738"/>
                </a:lnTo>
                <a:lnTo>
                  <a:pt x="2484735" y="1179208"/>
                </a:lnTo>
                <a:lnTo>
                  <a:pt x="2496731" y="1138607"/>
                </a:lnTo>
                <a:lnTo>
                  <a:pt x="2497582" y="1123949"/>
                </a:lnTo>
                <a:lnTo>
                  <a:pt x="2496878" y="111628"/>
                </a:lnTo>
                <a:lnTo>
                  <a:pt x="2485292" y="70852"/>
                </a:lnTo>
                <a:lnTo>
                  <a:pt x="2461465" y="37069"/>
                </a:lnTo>
                <a:lnTo>
                  <a:pt x="2427974" y="12872"/>
                </a:lnTo>
                <a:lnTo>
                  <a:pt x="2387396" y="852"/>
                </a:lnTo>
                <a:lnTo>
                  <a:pt x="2372741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98335" y="7489697"/>
            <a:ext cx="2498090" cy="1249045"/>
          </a:xfrm>
          <a:custGeom>
            <a:avLst/>
            <a:gdLst/>
            <a:ahLst/>
            <a:cxnLst/>
            <a:rect l="l" t="t" r="r" b="b"/>
            <a:pathLst>
              <a:path w="2498090" h="1249045">
                <a:moveTo>
                  <a:pt x="0" y="124968"/>
                </a:moveTo>
                <a:lnTo>
                  <a:pt x="7369" y="82585"/>
                </a:lnTo>
                <a:lnTo>
                  <a:pt x="27760" y="46410"/>
                </a:lnTo>
                <a:lnTo>
                  <a:pt x="58595" y="19035"/>
                </a:lnTo>
                <a:lnTo>
                  <a:pt x="97298" y="3053"/>
                </a:lnTo>
                <a:lnTo>
                  <a:pt x="2372741" y="0"/>
                </a:lnTo>
                <a:lnTo>
                  <a:pt x="2387396" y="852"/>
                </a:lnTo>
                <a:lnTo>
                  <a:pt x="2427974" y="12872"/>
                </a:lnTo>
                <a:lnTo>
                  <a:pt x="2461465" y="37069"/>
                </a:lnTo>
                <a:lnTo>
                  <a:pt x="2485292" y="70852"/>
                </a:lnTo>
                <a:lnTo>
                  <a:pt x="2496878" y="111628"/>
                </a:lnTo>
                <a:lnTo>
                  <a:pt x="2497582" y="1123949"/>
                </a:lnTo>
                <a:lnTo>
                  <a:pt x="2496731" y="1138607"/>
                </a:lnTo>
                <a:lnTo>
                  <a:pt x="2484735" y="1179208"/>
                </a:lnTo>
                <a:lnTo>
                  <a:pt x="2460576" y="1212738"/>
                </a:lnTo>
                <a:lnTo>
                  <a:pt x="2426832" y="1236603"/>
                </a:lnTo>
                <a:lnTo>
                  <a:pt x="2386079" y="1248212"/>
                </a:lnTo>
                <a:lnTo>
                  <a:pt x="124840" y="1248917"/>
                </a:lnTo>
                <a:lnTo>
                  <a:pt x="110185" y="1248065"/>
                </a:lnTo>
                <a:lnTo>
                  <a:pt x="69607" y="1236045"/>
                </a:lnTo>
                <a:lnTo>
                  <a:pt x="36116" y="1211848"/>
                </a:lnTo>
                <a:lnTo>
                  <a:pt x="12289" y="1178065"/>
                </a:lnTo>
                <a:lnTo>
                  <a:pt x="703" y="1137289"/>
                </a:lnTo>
                <a:lnTo>
                  <a:pt x="0" y="12496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906259" y="7695590"/>
            <a:ext cx="1683385" cy="854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O</a:t>
            </a:r>
            <a:r>
              <a:rPr sz="1800" b="1" i="1" spc="-10" dirty="0">
                <a:latin typeface="Calibri"/>
                <a:cs typeface="Calibri"/>
              </a:rPr>
              <a:t>b</a:t>
            </a:r>
            <a:r>
              <a:rPr sz="1800" b="1" i="1" spc="-5" dirty="0">
                <a:latin typeface="Calibri"/>
                <a:cs typeface="Calibri"/>
              </a:rPr>
              <a:t>jectiv</a:t>
            </a:r>
            <a:r>
              <a:rPr sz="1800" b="1" i="1" dirty="0">
                <a:latin typeface="Calibri"/>
                <a:cs typeface="Calibri"/>
              </a:rPr>
              <a:t>e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3: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ts val="1980"/>
              </a:lnSpc>
              <a:spcBef>
                <a:spcPts val="795"/>
              </a:spcBef>
            </a:pPr>
            <a:r>
              <a:rPr sz="1800" b="1" spc="-10" dirty="0">
                <a:latin typeface="Calibri"/>
                <a:cs typeface="Calibri"/>
              </a:rPr>
              <a:t>Mi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imi</a:t>
            </a:r>
            <a:r>
              <a:rPr sz="1800" b="1" spc="-30" dirty="0">
                <a:latin typeface="Calibri"/>
                <a:cs typeface="Calibri"/>
              </a:rPr>
              <a:t>z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Exi</a:t>
            </a:r>
            <a:r>
              <a:rPr sz="1800" b="1" spc="-35" dirty="0">
                <a:latin typeface="Calibri"/>
                <a:cs typeface="Calibri"/>
              </a:rPr>
              <a:t>s</a:t>
            </a:r>
            <a:r>
              <a:rPr sz="1800" b="1" spc="-10" dirty="0">
                <a:latin typeface="Calibri"/>
                <a:cs typeface="Calibri"/>
              </a:rPr>
              <a:t>tin</a:t>
            </a:r>
            <a:r>
              <a:rPr sz="1800" b="1" dirty="0">
                <a:latin typeface="Calibri"/>
                <a:cs typeface="Calibri"/>
              </a:rPr>
              <a:t>g </a:t>
            </a:r>
            <a:r>
              <a:rPr sz="1800" b="1" spc="-5" dirty="0">
                <a:latin typeface="Calibri"/>
                <a:cs typeface="Calibri"/>
              </a:rPr>
              <a:t>I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45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ta</a:t>
            </a:r>
            <a:r>
              <a:rPr sz="1800" b="1" spc="-10" dirty="0">
                <a:latin typeface="Calibri"/>
                <a:cs typeface="Calibri"/>
              </a:rPr>
              <a:t>tio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995918" y="7502397"/>
            <a:ext cx="1075055" cy="612140"/>
          </a:xfrm>
          <a:custGeom>
            <a:avLst/>
            <a:gdLst/>
            <a:ahLst/>
            <a:cxnLst/>
            <a:rect l="l" t="t" r="r" b="b"/>
            <a:pathLst>
              <a:path w="1075054" h="612140">
                <a:moveTo>
                  <a:pt x="0" y="611758"/>
                </a:moveTo>
                <a:lnTo>
                  <a:pt x="1074927" y="0"/>
                </a:lnTo>
              </a:path>
            </a:pathLst>
          </a:custGeom>
          <a:ln w="12700">
            <a:solidFill>
              <a:srgbClr val="52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070845" y="6877939"/>
            <a:ext cx="2498090" cy="1249045"/>
          </a:xfrm>
          <a:custGeom>
            <a:avLst/>
            <a:gdLst/>
            <a:ahLst/>
            <a:cxnLst/>
            <a:rect l="l" t="t" r="r" b="b"/>
            <a:pathLst>
              <a:path w="2498090" h="1249045">
                <a:moveTo>
                  <a:pt x="2372740" y="0"/>
                </a:moveTo>
                <a:lnTo>
                  <a:pt x="111502" y="705"/>
                </a:lnTo>
                <a:lnTo>
                  <a:pt x="70749" y="12314"/>
                </a:lnTo>
                <a:lnTo>
                  <a:pt x="37005" y="36179"/>
                </a:lnTo>
                <a:lnTo>
                  <a:pt x="12846" y="69709"/>
                </a:lnTo>
                <a:lnTo>
                  <a:pt x="850" y="110310"/>
                </a:lnTo>
                <a:lnTo>
                  <a:pt x="0" y="124968"/>
                </a:lnTo>
                <a:lnTo>
                  <a:pt x="703" y="1137289"/>
                </a:lnTo>
                <a:lnTo>
                  <a:pt x="12289" y="1178065"/>
                </a:lnTo>
                <a:lnTo>
                  <a:pt x="36116" y="1211848"/>
                </a:lnTo>
                <a:lnTo>
                  <a:pt x="69607" y="1236045"/>
                </a:lnTo>
                <a:lnTo>
                  <a:pt x="110185" y="1248065"/>
                </a:lnTo>
                <a:lnTo>
                  <a:pt x="124840" y="1248918"/>
                </a:lnTo>
                <a:lnTo>
                  <a:pt x="2386176" y="1248202"/>
                </a:lnTo>
                <a:lnTo>
                  <a:pt x="2426920" y="1236572"/>
                </a:lnTo>
                <a:lnTo>
                  <a:pt x="2460674" y="1212703"/>
                </a:lnTo>
                <a:lnTo>
                  <a:pt x="2484849" y="1179183"/>
                </a:lnTo>
                <a:lnTo>
                  <a:pt x="2496857" y="1138600"/>
                </a:lnTo>
                <a:lnTo>
                  <a:pt x="2497708" y="1123950"/>
                </a:lnTo>
                <a:lnTo>
                  <a:pt x="2496993" y="111532"/>
                </a:lnTo>
                <a:lnTo>
                  <a:pt x="2485363" y="70788"/>
                </a:lnTo>
                <a:lnTo>
                  <a:pt x="2461494" y="37034"/>
                </a:lnTo>
                <a:lnTo>
                  <a:pt x="2427974" y="12859"/>
                </a:lnTo>
                <a:lnTo>
                  <a:pt x="2387391" y="851"/>
                </a:lnTo>
                <a:lnTo>
                  <a:pt x="237274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070845" y="6877939"/>
            <a:ext cx="2498090" cy="1249045"/>
          </a:xfrm>
          <a:custGeom>
            <a:avLst/>
            <a:gdLst/>
            <a:ahLst/>
            <a:cxnLst/>
            <a:rect l="l" t="t" r="r" b="b"/>
            <a:pathLst>
              <a:path w="2498090" h="1249045">
                <a:moveTo>
                  <a:pt x="0" y="124968"/>
                </a:moveTo>
                <a:lnTo>
                  <a:pt x="7369" y="82585"/>
                </a:lnTo>
                <a:lnTo>
                  <a:pt x="27760" y="46410"/>
                </a:lnTo>
                <a:lnTo>
                  <a:pt x="58595" y="19035"/>
                </a:lnTo>
                <a:lnTo>
                  <a:pt x="97298" y="3053"/>
                </a:lnTo>
                <a:lnTo>
                  <a:pt x="2372740" y="0"/>
                </a:lnTo>
                <a:lnTo>
                  <a:pt x="2387391" y="851"/>
                </a:lnTo>
                <a:lnTo>
                  <a:pt x="2427974" y="12859"/>
                </a:lnTo>
                <a:lnTo>
                  <a:pt x="2461494" y="37034"/>
                </a:lnTo>
                <a:lnTo>
                  <a:pt x="2485363" y="70788"/>
                </a:lnTo>
                <a:lnTo>
                  <a:pt x="2496993" y="111532"/>
                </a:lnTo>
                <a:lnTo>
                  <a:pt x="2497708" y="1123950"/>
                </a:lnTo>
                <a:lnTo>
                  <a:pt x="2496857" y="1138600"/>
                </a:lnTo>
                <a:lnTo>
                  <a:pt x="2484849" y="1179183"/>
                </a:lnTo>
                <a:lnTo>
                  <a:pt x="2460674" y="1212703"/>
                </a:lnTo>
                <a:lnTo>
                  <a:pt x="2426920" y="1236572"/>
                </a:lnTo>
                <a:lnTo>
                  <a:pt x="2386176" y="1248202"/>
                </a:lnTo>
                <a:lnTo>
                  <a:pt x="124840" y="1248918"/>
                </a:lnTo>
                <a:lnTo>
                  <a:pt x="110185" y="1248065"/>
                </a:lnTo>
                <a:lnTo>
                  <a:pt x="69607" y="1236045"/>
                </a:lnTo>
                <a:lnTo>
                  <a:pt x="36116" y="1211848"/>
                </a:lnTo>
                <a:lnTo>
                  <a:pt x="12289" y="1178065"/>
                </a:lnTo>
                <a:lnTo>
                  <a:pt x="703" y="1137289"/>
                </a:lnTo>
                <a:lnTo>
                  <a:pt x="0" y="12496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375518" y="7173086"/>
            <a:ext cx="1888489" cy="67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1600"/>
              </a:lnSpc>
            </a:pP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6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ic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 P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oh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AIS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995918" y="8114156"/>
            <a:ext cx="1096645" cy="650240"/>
          </a:xfrm>
          <a:custGeom>
            <a:avLst/>
            <a:gdLst/>
            <a:ahLst/>
            <a:cxnLst/>
            <a:rect l="l" t="t" r="r" b="b"/>
            <a:pathLst>
              <a:path w="1096645" h="650240">
                <a:moveTo>
                  <a:pt x="0" y="0"/>
                </a:moveTo>
                <a:lnTo>
                  <a:pt x="1096263" y="650240"/>
                </a:lnTo>
              </a:path>
            </a:pathLst>
          </a:custGeom>
          <a:ln w="12700">
            <a:solidFill>
              <a:srgbClr val="52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092056" y="8269223"/>
            <a:ext cx="2498090" cy="990600"/>
          </a:xfrm>
          <a:custGeom>
            <a:avLst/>
            <a:gdLst/>
            <a:ahLst/>
            <a:cxnLst/>
            <a:rect l="l" t="t" r="r" b="b"/>
            <a:pathLst>
              <a:path w="2498090" h="990600">
                <a:moveTo>
                  <a:pt x="2398648" y="0"/>
                </a:moveTo>
                <a:lnTo>
                  <a:pt x="98705" y="0"/>
                </a:lnTo>
                <a:lnTo>
                  <a:pt x="57121" y="9302"/>
                </a:lnTo>
                <a:lnTo>
                  <a:pt x="24232" y="34150"/>
                </a:lnTo>
                <a:lnTo>
                  <a:pt x="4183" y="70429"/>
                </a:lnTo>
                <a:lnTo>
                  <a:pt x="0" y="891734"/>
                </a:lnTo>
                <a:lnTo>
                  <a:pt x="1134" y="906313"/>
                </a:lnTo>
                <a:lnTo>
                  <a:pt x="16128" y="945439"/>
                </a:lnTo>
                <a:lnTo>
                  <a:pt x="45291" y="974458"/>
                </a:lnTo>
                <a:lnTo>
                  <a:pt x="84482" y="989265"/>
                </a:lnTo>
                <a:lnTo>
                  <a:pt x="99059" y="990333"/>
                </a:lnTo>
                <a:lnTo>
                  <a:pt x="2399096" y="990332"/>
                </a:lnTo>
                <a:lnTo>
                  <a:pt x="2440698" y="980997"/>
                </a:lnTo>
                <a:lnTo>
                  <a:pt x="2473543" y="956124"/>
                </a:lnTo>
                <a:lnTo>
                  <a:pt x="2493538" y="919816"/>
                </a:lnTo>
                <a:lnTo>
                  <a:pt x="2497707" y="98579"/>
                </a:lnTo>
                <a:lnTo>
                  <a:pt x="2496588" y="84011"/>
                </a:lnTo>
                <a:lnTo>
                  <a:pt x="2481641" y="44900"/>
                </a:lnTo>
                <a:lnTo>
                  <a:pt x="2452498" y="15880"/>
                </a:lnTo>
                <a:lnTo>
                  <a:pt x="2413261" y="1068"/>
                </a:lnTo>
                <a:lnTo>
                  <a:pt x="2398648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92055" y="8269223"/>
            <a:ext cx="2498090" cy="990600"/>
          </a:xfrm>
          <a:custGeom>
            <a:avLst/>
            <a:gdLst/>
            <a:ahLst/>
            <a:cxnLst/>
            <a:rect l="l" t="t" r="r" b="b"/>
            <a:pathLst>
              <a:path w="2498090" h="990600">
                <a:moveTo>
                  <a:pt x="0" y="98932"/>
                </a:moveTo>
                <a:lnTo>
                  <a:pt x="9184" y="57320"/>
                </a:lnTo>
                <a:lnTo>
                  <a:pt x="33974" y="24394"/>
                </a:lnTo>
                <a:lnTo>
                  <a:pt x="70222" y="4270"/>
                </a:lnTo>
                <a:lnTo>
                  <a:pt x="2398649" y="0"/>
                </a:lnTo>
                <a:lnTo>
                  <a:pt x="2413262" y="1068"/>
                </a:lnTo>
                <a:lnTo>
                  <a:pt x="2452499" y="15880"/>
                </a:lnTo>
                <a:lnTo>
                  <a:pt x="2481642" y="44900"/>
                </a:lnTo>
                <a:lnTo>
                  <a:pt x="2496589" y="84011"/>
                </a:lnTo>
                <a:lnTo>
                  <a:pt x="2497709" y="891285"/>
                </a:lnTo>
                <a:lnTo>
                  <a:pt x="2496641" y="905882"/>
                </a:lnTo>
                <a:lnTo>
                  <a:pt x="2481839" y="945089"/>
                </a:lnTo>
                <a:lnTo>
                  <a:pt x="2452823" y="974230"/>
                </a:lnTo>
                <a:lnTo>
                  <a:pt x="2413685" y="989200"/>
                </a:lnTo>
                <a:lnTo>
                  <a:pt x="99060" y="990333"/>
                </a:lnTo>
                <a:lnTo>
                  <a:pt x="84483" y="989265"/>
                </a:lnTo>
                <a:lnTo>
                  <a:pt x="45292" y="974458"/>
                </a:lnTo>
                <a:lnTo>
                  <a:pt x="16129" y="945439"/>
                </a:lnTo>
                <a:lnTo>
                  <a:pt x="1135" y="906313"/>
                </a:lnTo>
                <a:lnTo>
                  <a:pt x="0" y="9893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0124058" y="8546718"/>
            <a:ext cx="2433955" cy="45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6075" marR="5080" indent="-334010">
              <a:lnSpc>
                <a:spcPts val="1750"/>
              </a:lnSpc>
            </a:pP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6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sh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fu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manag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570982" y="2084070"/>
            <a:ext cx="910590" cy="2904490"/>
          </a:xfrm>
          <a:custGeom>
            <a:avLst/>
            <a:gdLst/>
            <a:ahLst/>
            <a:cxnLst/>
            <a:rect l="l" t="t" r="r" b="b"/>
            <a:pathLst>
              <a:path w="910589" h="2904490">
                <a:moveTo>
                  <a:pt x="0" y="2904363"/>
                </a:moveTo>
                <a:lnTo>
                  <a:pt x="910208" y="0"/>
                </a:lnTo>
              </a:path>
            </a:pathLst>
          </a:custGeom>
          <a:ln w="12700">
            <a:solidFill>
              <a:srgbClr val="467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81190" y="1477899"/>
            <a:ext cx="2498090" cy="1212850"/>
          </a:xfrm>
          <a:custGeom>
            <a:avLst/>
            <a:gdLst/>
            <a:ahLst/>
            <a:cxnLst/>
            <a:rect l="l" t="t" r="r" b="b"/>
            <a:pathLst>
              <a:path w="2498090" h="1212850">
                <a:moveTo>
                  <a:pt x="2376424" y="0"/>
                </a:moveTo>
                <a:lnTo>
                  <a:pt x="113808" y="225"/>
                </a:lnTo>
                <a:lnTo>
                  <a:pt x="72383" y="10237"/>
                </a:lnTo>
                <a:lnTo>
                  <a:pt x="37938" y="33121"/>
                </a:lnTo>
                <a:lnTo>
                  <a:pt x="13194" y="66156"/>
                </a:lnTo>
                <a:lnTo>
                  <a:pt x="875" y="106617"/>
                </a:lnTo>
                <a:lnTo>
                  <a:pt x="0" y="121284"/>
                </a:lnTo>
                <a:lnTo>
                  <a:pt x="225" y="1098774"/>
                </a:lnTo>
                <a:lnTo>
                  <a:pt x="10237" y="1140157"/>
                </a:lnTo>
                <a:lnTo>
                  <a:pt x="33121" y="1174608"/>
                </a:lnTo>
                <a:lnTo>
                  <a:pt x="66156" y="1199377"/>
                </a:lnTo>
                <a:lnTo>
                  <a:pt x="106617" y="1211718"/>
                </a:lnTo>
                <a:lnTo>
                  <a:pt x="121285" y="1212596"/>
                </a:lnTo>
                <a:lnTo>
                  <a:pt x="2383887" y="1212369"/>
                </a:lnTo>
                <a:lnTo>
                  <a:pt x="2425270" y="1202339"/>
                </a:lnTo>
                <a:lnTo>
                  <a:pt x="2459721" y="1179428"/>
                </a:lnTo>
                <a:lnTo>
                  <a:pt x="2484490" y="1146384"/>
                </a:lnTo>
                <a:lnTo>
                  <a:pt x="2496831" y="1105954"/>
                </a:lnTo>
                <a:lnTo>
                  <a:pt x="2497709" y="1091310"/>
                </a:lnTo>
                <a:lnTo>
                  <a:pt x="2497482" y="113808"/>
                </a:lnTo>
                <a:lnTo>
                  <a:pt x="2487452" y="72383"/>
                </a:lnTo>
                <a:lnTo>
                  <a:pt x="2464541" y="37938"/>
                </a:lnTo>
                <a:lnTo>
                  <a:pt x="2431497" y="13194"/>
                </a:lnTo>
                <a:lnTo>
                  <a:pt x="2391067" y="875"/>
                </a:lnTo>
                <a:lnTo>
                  <a:pt x="2376424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81190" y="1477899"/>
            <a:ext cx="2498090" cy="1212850"/>
          </a:xfrm>
          <a:custGeom>
            <a:avLst/>
            <a:gdLst/>
            <a:ahLst/>
            <a:cxnLst/>
            <a:rect l="l" t="t" r="r" b="b"/>
            <a:pathLst>
              <a:path w="2498090" h="1212850">
                <a:moveTo>
                  <a:pt x="0" y="121284"/>
                </a:moveTo>
                <a:lnTo>
                  <a:pt x="7573" y="78952"/>
                </a:lnTo>
                <a:lnTo>
                  <a:pt x="28478" y="43139"/>
                </a:lnTo>
                <a:lnTo>
                  <a:pt x="59992" y="16569"/>
                </a:lnTo>
                <a:lnTo>
                  <a:pt x="99392" y="1964"/>
                </a:lnTo>
                <a:lnTo>
                  <a:pt x="2376424" y="0"/>
                </a:lnTo>
                <a:lnTo>
                  <a:pt x="2391067" y="875"/>
                </a:lnTo>
                <a:lnTo>
                  <a:pt x="2431497" y="13194"/>
                </a:lnTo>
                <a:lnTo>
                  <a:pt x="2464541" y="37938"/>
                </a:lnTo>
                <a:lnTo>
                  <a:pt x="2487452" y="72383"/>
                </a:lnTo>
                <a:lnTo>
                  <a:pt x="2497482" y="113808"/>
                </a:lnTo>
                <a:lnTo>
                  <a:pt x="2497709" y="1091310"/>
                </a:lnTo>
                <a:lnTo>
                  <a:pt x="2496831" y="1105954"/>
                </a:lnTo>
                <a:lnTo>
                  <a:pt x="2484490" y="1146384"/>
                </a:lnTo>
                <a:lnTo>
                  <a:pt x="2459721" y="1179428"/>
                </a:lnTo>
                <a:lnTo>
                  <a:pt x="2425270" y="1202339"/>
                </a:lnTo>
                <a:lnTo>
                  <a:pt x="2383887" y="1212369"/>
                </a:lnTo>
                <a:lnTo>
                  <a:pt x="121285" y="1212596"/>
                </a:lnTo>
                <a:lnTo>
                  <a:pt x="106617" y="1211718"/>
                </a:lnTo>
                <a:lnTo>
                  <a:pt x="66156" y="1199377"/>
                </a:lnTo>
                <a:lnTo>
                  <a:pt x="33121" y="1174608"/>
                </a:lnTo>
                <a:lnTo>
                  <a:pt x="10237" y="1140157"/>
                </a:lnTo>
                <a:lnTo>
                  <a:pt x="225" y="1098774"/>
                </a:lnTo>
                <a:lnTo>
                  <a:pt x="0" y="12128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522211" y="1790471"/>
            <a:ext cx="2416175" cy="60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O</a:t>
            </a:r>
            <a:r>
              <a:rPr sz="1800" b="1" i="1" spc="-10" dirty="0">
                <a:latin typeface="Calibri"/>
                <a:cs typeface="Calibri"/>
              </a:rPr>
              <a:t>b</a:t>
            </a:r>
            <a:r>
              <a:rPr sz="1800" b="1" i="1" spc="-5" dirty="0">
                <a:latin typeface="Calibri"/>
                <a:cs typeface="Calibri"/>
              </a:rPr>
              <a:t>jectiv</a:t>
            </a:r>
            <a:r>
              <a:rPr sz="1800" b="1" i="1" dirty="0">
                <a:latin typeface="Calibri"/>
                <a:cs typeface="Calibri"/>
              </a:rPr>
              <a:t>e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1: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New</a:t>
            </a:r>
            <a:r>
              <a:rPr sz="1800" b="1" spc="-5" dirty="0">
                <a:latin typeface="Calibri"/>
                <a:cs typeface="Calibri"/>
              </a:rPr>
              <a:t> I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45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ta</a:t>
            </a:r>
            <a:r>
              <a:rPr sz="1800" b="1" spc="-10" dirty="0">
                <a:latin typeface="Calibri"/>
                <a:cs typeface="Calibri"/>
              </a:rPr>
              <a:t>tio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978900" y="1678432"/>
            <a:ext cx="1078230" cy="405765"/>
          </a:xfrm>
          <a:custGeom>
            <a:avLst/>
            <a:gdLst/>
            <a:ahLst/>
            <a:cxnLst/>
            <a:rect l="l" t="t" r="r" b="b"/>
            <a:pathLst>
              <a:path w="1078229" h="405764">
                <a:moveTo>
                  <a:pt x="0" y="405765"/>
                </a:moveTo>
                <a:lnTo>
                  <a:pt x="1077849" y="0"/>
                </a:lnTo>
              </a:path>
            </a:pathLst>
          </a:custGeom>
          <a:ln w="12700">
            <a:solidFill>
              <a:srgbClr val="52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056748" y="1054100"/>
            <a:ext cx="2498090" cy="1249045"/>
          </a:xfrm>
          <a:custGeom>
            <a:avLst/>
            <a:gdLst/>
            <a:ahLst/>
            <a:cxnLst/>
            <a:rect l="l" t="t" r="r" b="b"/>
            <a:pathLst>
              <a:path w="2498090" h="1249045">
                <a:moveTo>
                  <a:pt x="2372741" y="0"/>
                </a:moveTo>
                <a:lnTo>
                  <a:pt x="111598" y="693"/>
                </a:lnTo>
                <a:lnTo>
                  <a:pt x="70813" y="12259"/>
                </a:lnTo>
                <a:lnTo>
                  <a:pt x="37040" y="36082"/>
                </a:lnTo>
                <a:lnTo>
                  <a:pt x="12859" y="69582"/>
                </a:lnTo>
                <a:lnTo>
                  <a:pt x="851" y="110178"/>
                </a:lnTo>
                <a:lnTo>
                  <a:pt x="0" y="124841"/>
                </a:lnTo>
                <a:lnTo>
                  <a:pt x="693" y="1137192"/>
                </a:lnTo>
                <a:lnTo>
                  <a:pt x="12259" y="1177977"/>
                </a:lnTo>
                <a:lnTo>
                  <a:pt x="36082" y="1211750"/>
                </a:lnTo>
                <a:lnTo>
                  <a:pt x="69582" y="1235931"/>
                </a:lnTo>
                <a:lnTo>
                  <a:pt x="110178" y="1247939"/>
                </a:lnTo>
                <a:lnTo>
                  <a:pt x="124841" y="1248791"/>
                </a:lnTo>
                <a:lnTo>
                  <a:pt x="2385983" y="1248097"/>
                </a:lnTo>
                <a:lnTo>
                  <a:pt x="2426768" y="1236531"/>
                </a:lnTo>
                <a:lnTo>
                  <a:pt x="2460541" y="1212708"/>
                </a:lnTo>
                <a:lnTo>
                  <a:pt x="2484722" y="1179208"/>
                </a:lnTo>
                <a:lnTo>
                  <a:pt x="2496730" y="1138612"/>
                </a:lnTo>
                <a:lnTo>
                  <a:pt x="2497581" y="1123950"/>
                </a:lnTo>
                <a:lnTo>
                  <a:pt x="2496888" y="111598"/>
                </a:lnTo>
                <a:lnTo>
                  <a:pt x="2485322" y="70813"/>
                </a:lnTo>
                <a:lnTo>
                  <a:pt x="2461499" y="37040"/>
                </a:lnTo>
                <a:lnTo>
                  <a:pt x="2427999" y="12859"/>
                </a:lnTo>
                <a:lnTo>
                  <a:pt x="2387403" y="851"/>
                </a:lnTo>
                <a:lnTo>
                  <a:pt x="2372741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056748" y="1054100"/>
            <a:ext cx="2498090" cy="1249045"/>
          </a:xfrm>
          <a:custGeom>
            <a:avLst/>
            <a:gdLst/>
            <a:ahLst/>
            <a:cxnLst/>
            <a:rect l="l" t="t" r="r" b="b"/>
            <a:pathLst>
              <a:path w="2498090" h="1249045">
                <a:moveTo>
                  <a:pt x="0" y="124841"/>
                </a:moveTo>
                <a:lnTo>
                  <a:pt x="7376" y="82453"/>
                </a:lnTo>
                <a:lnTo>
                  <a:pt x="27786" y="46301"/>
                </a:lnTo>
                <a:lnTo>
                  <a:pt x="58649" y="18965"/>
                </a:lnTo>
                <a:lnTo>
                  <a:pt x="97383" y="3027"/>
                </a:lnTo>
                <a:lnTo>
                  <a:pt x="2372741" y="0"/>
                </a:lnTo>
                <a:lnTo>
                  <a:pt x="2387403" y="851"/>
                </a:lnTo>
                <a:lnTo>
                  <a:pt x="2427999" y="12859"/>
                </a:lnTo>
                <a:lnTo>
                  <a:pt x="2461499" y="37040"/>
                </a:lnTo>
                <a:lnTo>
                  <a:pt x="2485322" y="70813"/>
                </a:lnTo>
                <a:lnTo>
                  <a:pt x="2496888" y="111598"/>
                </a:lnTo>
                <a:lnTo>
                  <a:pt x="2497581" y="1123950"/>
                </a:lnTo>
                <a:lnTo>
                  <a:pt x="2496730" y="1138612"/>
                </a:lnTo>
                <a:lnTo>
                  <a:pt x="2484722" y="1179208"/>
                </a:lnTo>
                <a:lnTo>
                  <a:pt x="2460541" y="1212708"/>
                </a:lnTo>
                <a:lnTo>
                  <a:pt x="2426768" y="1236531"/>
                </a:lnTo>
                <a:lnTo>
                  <a:pt x="2385983" y="1248097"/>
                </a:lnTo>
                <a:lnTo>
                  <a:pt x="124841" y="1248791"/>
                </a:lnTo>
                <a:lnTo>
                  <a:pt x="110178" y="1247939"/>
                </a:lnTo>
                <a:lnTo>
                  <a:pt x="69582" y="1235931"/>
                </a:lnTo>
                <a:lnTo>
                  <a:pt x="36082" y="1211750"/>
                </a:lnTo>
                <a:lnTo>
                  <a:pt x="12259" y="1177977"/>
                </a:lnTo>
                <a:lnTo>
                  <a:pt x="693" y="1137192"/>
                </a:lnTo>
                <a:lnTo>
                  <a:pt x="0" y="12484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0129773" y="1125219"/>
            <a:ext cx="2353310" cy="112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35"/>
              </a:lnSpc>
            </a:pP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6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ev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science</a:t>
            </a:r>
            <a:endParaRPr sz="1600">
              <a:latin typeface="Calibri"/>
              <a:cs typeface="Calibri"/>
            </a:endParaRPr>
          </a:p>
          <a:p>
            <a:pPr marL="146685" marR="139065" indent="-1270" algn="ctr">
              <a:lnSpc>
                <a:spcPct val="91700"/>
              </a:lnSpc>
              <a:spcBef>
                <a:spcPts val="75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timi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t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tm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priori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 mo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iti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839320" y="2182748"/>
            <a:ext cx="48895" cy="5080"/>
          </a:xfrm>
          <a:custGeom>
            <a:avLst/>
            <a:gdLst/>
            <a:ahLst/>
            <a:cxnLst/>
            <a:rect l="l" t="t" r="r" b="b"/>
            <a:pathLst>
              <a:path w="48895" h="5080">
                <a:moveTo>
                  <a:pt x="0" y="2285"/>
                </a:moveTo>
                <a:lnTo>
                  <a:pt x="48768" y="2285"/>
                </a:lnTo>
              </a:path>
            </a:pathLst>
          </a:custGeom>
          <a:ln w="58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839320" y="2184273"/>
            <a:ext cx="48895" cy="5080"/>
          </a:xfrm>
          <a:custGeom>
            <a:avLst/>
            <a:gdLst/>
            <a:ahLst/>
            <a:cxnLst/>
            <a:rect l="l" t="t" r="r" b="b"/>
            <a:pathLst>
              <a:path w="48895" h="5080">
                <a:moveTo>
                  <a:pt x="0" y="2286"/>
                </a:moveTo>
                <a:lnTo>
                  <a:pt x="48768" y="2286"/>
                </a:lnTo>
              </a:path>
            </a:pathLst>
          </a:custGeom>
          <a:ln w="584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978900" y="2084197"/>
            <a:ext cx="1089025" cy="952500"/>
          </a:xfrm>
          <a:custGeom>
            <a:avLst/>
            <a:gdLst/>
            <a:ahLst/>
            <a:cxnLst/>
            <a:rect l="l" t="t" r="r" b="b"/>
            <a:pathLst>
              <a:path w="1089025" h="952500">
                <a:moveTo>
                  <a:pt x="0" y="0"/>
                </a:moveTo>
                <a:lnTo>
                  <a:pt x="1088517" y="951992"/>
                </a:lnTo>
              </a:path>
            </a:pathLst>
          </a:custGeom>
          <a:ln w="12700">
            <a:solidFill>
              <a:srgbClr val="52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067290" y="2411729"/>
            <a:ext cx="2498090" cy="1249045"/>
          </a:xfrm>
          <a:custGeom>
            <a:avLst/>
            <a:gdLst/>
            <a:ahLst/>
            <a:cxnLst/>
            <a:rect l="l" t="t" r="r" b="b"/>
            <a:pathLst>
              <a:path w="2498090" h="1249045">
                <a:moveTo>
                  <a:pt x="2372867" y="0"/>
                </a:moveTo>
                <a:lnTo>
                  <a:pt x="111628" y="703"/>
                </a:lnTo>
                <a:lnTo>
                  <a:pt x="70852" y="12289"/>
                </a:lnTo>
                <a:lnTo>
                  <a:pt x="37069" y="36116"/>
                </a:lnTo>
                <a:lnTo>
                  <a:pt x="12872" y="69607"/>
                </a:lnTo>
                <a:lnTo>
                  <a:pt x="852" y="110185"/>
                </a:lnTo>
                <a:lnTo>
                  <a:pt x="0" y="124841"/>
                </a:lnTo>
                <a:lnTo>
                  <a:pt x="705" y="1137288"/>
                </a:lnTo>
                <a:lnTo>
                  <a:pt x="12314" y="1178041"/>
                </a:lnTo>
                <a:lnTo>
                  <a:pt x="36179" y="1211785"/>
                </a:lnTo>
                <a:lnTo>
                  <a:pt x="69709" y="1235944"/>
                </a:lnTo>
                <a:lnTo>
                  <a:pt x="110310" y="1247940"/>
                </a:lnTo>
                <a:lnTo>
                  <a:pt x="124967" y="1248791"/>
                </a:lnTo>
                <a:lnTo>
                  <a:pt x="2386110" y="1248097"/>
                </a:lnTo>
                <a:lnTo>
                  <a:pt x="2426895" y="1236531"/>
                </a:lnTo>
                <a:lnTo>
                  <a:pt x="2460668" y="1212708"/>
                </a:lnTo>
                <a:lnTo>
                  <a:pt x="2484849" y="1179208"/>
                </a:lnTo>
                <a:lnTo>
                  <a:pt x="2496857" y="1138612"/>
                </a:lnTo>
                <a:lnTo>
                  <a:pt x="2497708" y="1123950"/>
                </a:lnTo>
                <a:lnTo>
                  <a:pt x="2497015" y="111598"/>
                </a:lnTo>
                <a:lnTo>
                  <a:pt x="2485449" y="70813"/>
                </a:lnTo>
                <a:lnTo>
                  <a:pt x="2461626" y="37040"/>
                </a:lnTo>
                <a:lnTo>
                  <a:pt x="2428126" y="12859"/>
                </a:lnTo>
                <a:lnTo>
                  <a:pt x="2387530" y="851"/>
                </a:lnTo>
                <a:lnTo>
                  <a:pt x="2372867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067290" y="2411729"/>
            <a:ext cx="2498090" cy="1249045"/>
          </a:xfrm>
          <a:custGeom>
            <a:avLst/>
            <a:gdLst/>
            <a:ahLst/>
            <a:cxnLst/>
            <a:rect l="l" t="t" r="r" b="b"/>
            <a:pathLst>
              <a:path w="2498090" h="1249045">
                <a:moveTo>
                  <a:pt x="0" y="124841"/>
                </a:moveTo>
                <a:lnTo>
                  <a:pt x="7384" y="82473"/>
                </a:lnTo>
                <a:lnTo>
                  <a:pt x="27810" y="46333"/>
                </a:lnTo>
                <a:lnTo>
                  <a:pt x="58686" y="18999"/>
                </a:lnTo>
                <a:lnTo>
                  <a:pt x="97419" y="3046"/>
                </a:lnTo>
                <a:lnTo>
                  <a:pt x="2372867" y="0"/>
                </a:lnTo>
                <a:lnTo>
                  <a:pt x="2387530" y="851"/>
                </a:lnTo>
                <a:lnTo>
                  <a:pt x="2428126" y="12859"/>
                </a:lnTo>
                <a:lnTo>
                  <a:pt x="2461626" y="37040"/>
                </a:lnTo>
                <a:lnTo>
                  <a:pt x="2485449" y="70813"/>
                </a:lnTo>
                <a:lnTo>
                  <a:pt x="2497015" y="111598"/>
                </a:lnTo>
                <a:lnTo>
                  <a:pt x="2497708" y="1123950"/>
                </a:lnTo>
                <a:lnTo>
                  <a:pt x="2496857" y="1138612"/>
                </a:lnTo>
                <a:lnTo>
                  <a:pt x="2484849" y="1179208"/>
                </a:lnTo>
                <a:lnTo>
                  <a:pt x="2460668" y="1212708"/>
                </a:lnTo>
                <a:lnTo>
                  <a:pt x="2426895" y="1236531"/>
                </a:lnTo>
                <a:lnTo>
                  <a:pt x="2386110" y="1248097"/>
                </a:lnTo>
                <a:lnTo>
                  <a:pt x="124967" y="1248791"/>
                </a:lnTo>
                <a:lnTo>
                  <a:pt x="110310" y="1247940"/>
                </a:lnTo>
                <a:lnTo>
                  <a:pt x="69709" y="1235944"/>
                </a:lnTo>
                <a:lnTo>
                  <a:pt x="36179" y="1211785"/>
                </a:lnTo>
                <a:lnTo>
                  <a:pt x="12314" y="1178041"/>
                </a:lnTo>
                <a:lnTo>
                  <a:pt x="705" y="1137288"/>
                </a:lnTo>
                <a:lnTo>
                  <a:pt x="0" y="12484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0163302" y="2706242"/>
            <a:ext cx="2305685" cy="67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600"/>
              </a:lnSpc>
            </a:pP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6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omo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beh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vio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ev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AIS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sp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ead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CCC0DD-2223-49A6-9B47-838B95C357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A2A000D-0D79-E646-8BC0-B8888880378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ECD16-6FA4-48C4-ABB1-C6A7FCE22F9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138238"/>
            <a:ext cx="15544800" cy="492443"/>
          </a:xfrm>
        </p:spPr>
        <p:txBody>
          <a:bodyPr/>
          <a:lstStyle/>
          <a:p>
            <a:pPr algn="ctr"/>
            <a:r>
              <a:rPr lang="en-US" sz="3200" b="1" dirty="0"/>
              <a:t>Future Focus: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83700-3899-48BC-8406-41720E7AD9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14400" y="1752600"/>
            <a:ext cx="13379450" cy="7476662"/>
          </a:xfrm>
        </p:spPr>
        <p:txBody>
          <a:bodyPr/>
          <a:lstStyle/>
          <a:p>
            <a:pPr marL="582930" indent="-582930">
              <a:buFont typeface="+mj-lt"/>
              <a:buAutoNum type="arabicPeriod"/>
            </a:pPr>
            <a:r>
              <a:rPr lang="en-US" b="1" dirty="0"/>
              <a:t>Prevention</a:t>
            </a:r>
          </a:p>
          <a:p>
            <a:pPr marL="1092994" lvl="1" indent="-582930">
              <a:buFont typeface="+mj-lt"/>
              <a:buAutoNum type="alphaUcPeriod"/>
            </a:pPr>
            <a:r>
              <a:rPr lang="en-US" dirty="0"/>
              <a:t>Increase inspector proficiency and enforcement</a:t>
            </a:r>
          </a:p>
          <a:p>
            <a:pPr marL="1092994" lvl="1" indent="-582930">
              <a:buFont typeface="+mj-lt"/>
              <a:buAutoNum type="alphaUcPeriod"/>
            </a:pPr>
            <a:r>
              <a:rPr lang="en-US" dirty="0"/>
              <a:t>Moving towards 100% inspections or other mechanisms to ensure more boats are clean entering Ramsey County lakes</a:t>
            </a:r>
          </a:p>
          <a:p>
            <a:pPr marL="1092994" lvl="1" indent="-582930">
              <a:buFont typeface="+mj-lt"/>
              <a:buAutoNum type="alphaUcPeriod"/>
            </a:pPr>
            <a:r>
              <a:rPr lang="en-US" dirty="0"/>
              <a:t>Give people the tools</a:t>
            </a:r>
          </a:p>
          <a:p>
            <a:pPr marL="1092994" lvl="1" indent="-582930">
              <a:buFont typeface="+mj-lt"/>
              <a:buAutoNum type="alphaUcPeriod"/>
            </a:pPr>
            <a:r>
              <a:rPr lang="en-US" dirty="0"/>
              <a:t>Community Based Social Marketing</a:t>
            </a:r>
          </a:p>
          <a:p>
            <a:pPr marL="1092994" lvl="1" indent="-582930">
              <a:buFont typeface="+mj-lt"/>
              <a:buAutoNum type="alphaUcPeriod"/>
            </a:pPr>
            <a:endParaRPr lang="en-US" sz="1785" dirty="0"/>
          </a:p>
          <a:p>
            <a:pPr marL="582930" indent="-582930">
              <a:buFont typeface="+mj-lt"/>
              <a:buAutoNum type="arabicPeriod"/>
            </a:pPr>
            <a:r>
              <a:rPr lang="en-US" b="1" dirty="0"/>
              <a:t>Early Detection</a:t>
            </a:r>
          </a:p>
          <a:p>
            <a:pPr marL="1092994" lvl="1" indent="-582930">
              <a:buFont typeface="+mj-lt"/>
              <a:buAutoNum type="alphaUcPeriod"/>
            </a:pPr>
            <a:r>
              <a:rPr lang="en-US" dirty="0"/>
              <a:t>eDNA early detection</a:t>
            </a:r>
          </a:p>
          <a:p>
            <a:pPr marL="1092994" lvl="1" indent="-582930">
              <a:buFont typeface="+mj-lt"/>
              <a:buAutoNum type="alphaUcPeriod"/>
            </a:pPr>
            <a:r>
              <a:rPr lang="en-US" dirty="0"/>
              <a:t>SCUBA Diving surveys</a:t>
            </a:r>
          </a:p>
          <a:p>
            <a:pPr marL="1092994" lvl="1" indent="-582930">
              <a:buFont typeface="+mj-lt"/>
              <a:buAutoNum type="alphaUcPeriod"/>
            </a:pPr>
            <a:r>
              <a:rPr lang="en-US" dirty="0"/>
              <a:t>A more robust volunteer detection program-</a:t>
            </a:r>
          </a:p>
          <a:p>
            <a:pPr marL="1550194" lvl="2" indent="-582930">
              <a:buFont typeface="+mj-lt"/>
              <a:buAutoNum type="alphaUcPeriod"/>
            </a:pPr>
            <a:r>
              <a:rPr lang="en-US" dirty="0"/>
              <a:t>Starry Trek and detectors</a:t>
            </a:r>
          </a:p>
          <a:p>
            <a:pPr marL="1550194" lvl="2" indent="-582930">
              <a:buFont typeface="+mj-lt"/>
              <a:buAutoNum type="alphaUcPeriod"/>
            </a:pPr>
            <a:endParaRPr lang="en-US" dirty="0"/>
          </a:p>
          <a:p>
            <a:pPr marL="1550194" lvl="2" indent="-582930">
              <a:buFont typeface="+mj-lt"/>
              <a:buAutoNum type="alphaUcPeriod"/>
            </a:pPr>
            <a:endParaRPr lang="en-US" dirty="0"/>
          </a:p>
          <a:p>
            <a:pPr marL="1550194" lvl="2" indent="-582930">
              <a:buFont typeface="+mj-lt"/>
              <a:buAutoNum type="alphaUcPeriod"/>
            </a:pPr>
            <a:endParaRPr lang="en-US" dirty="0"/>
          </a:p>
          <a:p>
            <a:pPr marL="1550194" lvl="2" indent="-582930">
              <a:buFont typeface="+mj-lt"/>
              <a:buAutoNum type="alphaUcPeriod"/>
            </a:pPr>
            <a:endParaRPr lang="en-US" dirty="0"/>
          </a:p>
          <a:p>
            <a:pPr marL="1550194" lvl="2" indent="-582930">
              <a:buFont typeface="+mj-lt"/>
              <a:buAutoNum type="alphaUcPeriod"/>
            </a:pPr>
            <a:endParaRPr lang="en-US" dirty="0"/>
          </a:p>
          <a:p>
            <a:pPr marL="1550194" lvl="2" indent="-582930">
              <a:buFont typeface="+mj-lt"/>
              <a:buAutoNum type="alphaUcPeriod"/>
            </a:pPr>
            <a:endParaRPr lang="en-US" dirty="0"/>
          </a:p>
          <a:p>
            <a:pPr marL="1550194" lvl="2" indent="-582930">
              <a:buFont typeface="+mj-lt"/>
              <a:buAutoNum type="alphaUcPeriod"/>
            </a:pPr>
            <a:endParaRPr lang="en-US" dirty="0"/>
          </a:p>
          <a:p>
            <a:pPr marL="1550194" lvl="2" indent="-582930">
              <a:buFont typeface="+mj-lt"/>
              <a:buAutoNum type="alphaUcPeriod"/>
            </a:pPr>
            <a:endParaRPr lang="en-US" dirty="0"/>
          </a:p>
          <a:p>
            <a:pPr marL="967264" lvl="2"/>
            <a:endParaRPr lang="en-US" dirty="0"/>
          </a:p>
          <a:p>
            <a:pPr marL="582930" indent="-582930">
              <a:buFont typeface="+mj-lt"/>
              <a:buAutoNum type="arabicPeriod"/>
            </a:pPr>
            <a:r>
              <a:rPr lang="en-US" b="1" dirty="0"/>
              <a:t>Response and Management</a:t>
            </a:r>
          </a:p>
          <a:p>
            <a:pPr marL="1092994" lvl="1" indent="-582930">
              <a:buFont typeface="+mj-lt"/>
              <a:buAutoNum type="alphaUcPeriod"/>
            </a:pPr>
            <a:r>
              <a:rPr lang="en-US" dirty="0"/>
              <a:t>Refinement of the New Infestation Response Plan-$ for response</a:t>
            </a:r>
          </a:p>
          <a:p>
            <a:pPr marL="1092994" lvl="1" indent="-582930">
              <a:buFont typeface="+mj-lt"/>
              <a:buAutoNum type="alphaUcPeriod"/>
            </a:pPr>
            <a:r>
              <a:rPr lang="en-US" dirty="0"/>
              <a:t>Continued partnerships with U of M-MAISRC, MN Lakes and River Advocates, Watershed Districts, Cities, and you in Civic Governance practices</a:t>
            </a:r>
          </a:p>
          <a:p>
            <a:pPr marL="582930" indent="-582930">
              <a:buFont typeface="+mj-lt"/>
              <a:buAutoNum type="arabicPeriod"/>
            </a:pPr>
            <a:endParaRPr lang="en-US" dirty="0"/>
          </a:p>
          <a:p>
            <a:pPr marL="582930" indent="-582930">
              <a:buFont typeface="+mj-lt"/>
              <a:buAutoNum type="arabicPeriod"/>
            </a:pPr>
            <a:endParaRPr lang="en-US" dirty="0"/>
          </a:p>
          <a:p>
            <a:pPr marL="582930" indent="-58293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DED13B1-A6E8-47F5-AB8E-8A887DA679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496732" y="228600"/>
            <a:ext cx="1594235" cy="280035"/>
          </a:xfrm>
        </p:spPr>
        <p:txBody>
          <a:bodyPr/>
          <a:lstStyle/>
          <a:p>
            <a:r>
              <a:rPr lang="en-US" dirty="0"/>
              <a:t>Long Lake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589190-A346-4B79-BF27-0CDFCD378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3391714"/>
            <a:ext cx="6767127" cy="369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0A30-19BE-4424-AD0B-E2B0D2D5831C}"/>
              </a:ext>
            </a:extLst>
          </p:cNvPr>
          <p:cNvSpPr/>
          <p:nvPr/>
        </p:nvSpPr>
        <p:spPr>
          <a:xfrm>
            <a:off x="0" y="2520821"/>
            <a:ext cx="15544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On July 26, 2019 an AIS Detector (citizen scientist) reported zebra mussels at McCarron Lake through </a:t>
            </a:r>
            <a:r>
              <a:rPr lang="en-US" sz="3200" dirty="0" err="1"/>
              <a:t>EDDMaps</a:t>
            </a:r>
            <a:r>
              <a:rPr lang="en-US" sz="3200" dirty="0"/>
              <a:t> (record # 8177304). The Detector was conducting an aquatic plant search at the public access where he discovered 6 zebra mussels attached to </a:t>
            </a:r>
            <a:r>
              <a:rPr lang="en-US" sz="3200" dirty="0" err="1"/>
              <a:t>muskgrass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DNR surveyed the area on August 5, 2019 and found 6 additional zebra mussel both north and south of the public landing with signs of natural reproduction in the lake. The zebra mussels were attached to rocks and </a:t>
            </a:r>
            <a:r>
              <a:rPr lang="en-US" sz="3200" dirty="0" err="1"/>
              <a:t>muskgrass</a:t>
            </a:r>
            <a:r>
              <a:rPr lang="en-US" sz="3200" dirty="0"/>
              <a:t> in 1-3 feet of water. 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Ramsey County staff conducted a targeted search around the beach and fishing pier area on August 6, 2019 and confirmed a </a:t>
            </a:r>
            <a:r>
              <a:rPr lang="en-US" sz="3200" dirty="0" err="1"/>
              <a:t>lakewide</a:t>
            </a:r>
            <a:r>
              <a:rPr lang="en-US" sz="3200" dirty="0"/>
              <a:t> zebra mussel presence.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C8413D-05F1-4E29-BBA4-CB98339EDD8C}"/>
              </a:ext>
            </a:extLst>
          </p:cNvPr>
          <p:cNvSpPr txBox="1"/>
          <p:nvPr/>
        </p:nvSpPr>
        <p:spPr>
          <a:xfrm>
            <a:off x="228600" y="1066800"/>
            <a:ext cx="1493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155014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4C78EC-9A31-490A-8303-04998DE07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31" y="612422"/>
            <a:ext cx="13500338" cy="883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4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1CBF4C-8C81-45A9-A8C0-904F3B74F04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A2A000D-0D79-E646-8BC0-B8888880378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4C223ED-8A22-4E55-95F6-D88FB45E746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499212" y="135293"/>
            <a:ext cx="1497012" cy="331788"/>
          </a:xfrm>
        </p:spPr>
        <p:txBody>
          <a:bodyPr/>
          <a:lstStyle/>
          <a:p>
            <a:r>
              <a:rPr lang="en-US" sz="2040" dirty="0"/>
              <a:t>Long Lake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710B71-F024-4CBF-8135-FF873336D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795" y="1534240"/>
            <a:ext cx="12587923" cy="71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66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1CBF4C-8C81-45A9-A8C0-904F3B74F04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A2A000D-0D79-E646-8BC0-B8888880378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4C223ED-8A22-4E55-95F6-D88FB45E746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499212" y="135293"/>
            <a:ext cx="1497012" cy="331788"/>
          </a:xfrm>
        </p:spPr>
        <p:txBody>
          <a:bodyPr/>
          <a:lstStyle/>
          <a:p>
            <a:r>
              <a:rPr lang="en-US" sz="2040" dirty="0"/>
              <a:t>Long Lake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39E0E5-072D-4ECF-A1EE-9F384E01E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31" t="29166" r="5985" b="5035"/>
          <a:stretch/>
        </p:blipFill>
        <p:spPr>
          <a:xfrm>
            <a:off x="13447" y="1295400"/>
            <a:ext cx="15523982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45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622</Words>
  <Application>Microsoft Office PowerPoint</Application>
  <PresentationFormat>Custom</PresentationFormat>
  <Paragraphs>124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AIS Funding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COMMISSIONERS</dc:title>
  <dc:creator>Jana Soiseth</dc:creator>
  <cp:lastModifiedBy>Rachel Townsend</cp:lastModifiedBy>
  <cp:revision>13</cp:revision>
  <dcterms:created xsi:type="dcterms:W3CDTF">2019-02-13T13:59:43Z</dcterms:created>
  <dcterms:modified xsi:type="dcterms:W3CDTF">2019-09-25T01:47:19Z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2019-02-13T00:00:00Z</vt:filetime>
  </property>
  <property fmtid="{D5CDD505-2E9C-101B-9397-08002B2CF9AE}" pid="3" name="LastSaved">
    <vt:filetime>2019-02-13T00:00:00Z</vt:filetime>
  </property>
</Properties>
</file>